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6" d="100"/>
          <a:sy n="66" d="100"/>
        </p:scale>
        <p:origin x="22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4318E8-595F-4D12-8784-D8D00FE735BB}" type="datetimeFigureOut">
              <a:rPr lang="ro-RO" smtClean="0"/>
              <a:t>03.10.2023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2412694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318E8-595F-4D12-8784-D8D00FE735BB}" type="datetimeFigureOut">
              <a:rPr lang="ro-RO" smtClean="0"/>
              <a:t>03.10.2023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2449381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318E8-595F-4D12-8784-D8D00FE735BB}" type="datetimeFigureOut">
              <a:rPr lang="ro-RO" smtClean="0"/>
              <a:t>03.10.2023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766464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318E8-595F-4D12-8784-D8D00FE735BB}" type="datetimeFigureOut">
              <a:rPr lang="ro-RO" smtClean="0"/>
              <a:t>03.10.2023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2948488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4318E8-595F-4D12-8784-D8D00FE735BB}" type="datetimeFigureOut">
              <a:rPr lang="ro-RO" smtClean="0"/>
              <a:t>03.10.2023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34183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4318E8-595F-4D12-8784-D8D00FE735BB}" type="datetimeFigureOut">
              <a:rPr lang="ro-RO" smtClean="0"/>
              <a:t>03.10.2023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118535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4318E8-595F-4D12-8784-D8D00FE735BB}" type="datetimeFigureOut">
              <a:rPr lang="ro-RO" smtClean="0"/>
              <a:t>03.10.2023</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189342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4318E8-595F-4D12-8784-D8D00FE735BB}" type="datetimeFigureOut">
              <a:rPr lang="ro-RO" smtClean="0"/>
              <a:t>03.10.2023</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898272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4318E8-595F-4D12-8784-D8D00FE735BB}" type="datetimeFigureOut">
              <a:rPr lang="ro-RO" smtClean="0"/>
              <a:t>03.10.2023</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1959778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74318E8-595F-4D12-8784-D8D00FE735BB}" type="datetimeFigureOut">
              <a:rPr lang="ro-RO" smtClean="0"/>
              <a:t>03.10.2023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3784973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74318E8-595F-4D12-8784-D8D00FE735BB}" type="datetimeFigureOut">
              <a:rPr lang="ro-RO" smtClean="0"/>
              <a:t>03.10.2023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7BC15398-4820-457B-9C4B-A3BC1314D526}" type="slidenum">
              <a:rPr lang="ro-RO" smtClean="0"/>
              <a:t>‹#›</a:t>
            </a:fld>
            <a:endParaRPr lang="ro-RO"/>
          </a:p>
        </p:txBody>
      </p:sp>
    </p:spTree>
    <p:extLst>
      <p:ext uri="{BB962C8B-B14F-4D97-AF65-F5344CB8AC3E}">
        <p14:creationId xmlns:p14="http://schemas.microsoft.com/office/powerpoint/2010/main" val="2355775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74318E8-595F-4D12-8784-D8D00FE735BB}" type="datetimeFigureOut">
              <a:rPr lang="ro-RO" smtClean="0"/>
              <a:t>03.10.2023</a:t>
            </a:fld>
            <a:endParaRPr lang="ro-RO"/>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BC15398-4820-457B-9C4B-A3BC1314D526}" type="slidenum">
              <a:rPr lang="ro-RO" smtClean="0"/>
              <a:t>‹#›</a:t>
            </a:fld>
            <a:endParaRPr lang="ro-RO"/>
          </a:p>
        </p:txBody>
      </p:sp>
    </p:spTree>
    <p:extLst>
      <p:ext uri="{BB962C8B-B14F-4D97-AF65-F5344CB8AC3E}">
        <p14:creationId xmlns:p14="http://schemas.microsoft.com/office/powerpoint/2010/main" val="3875736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1">
            <a:extLst>
              <a:ext uri="{FF2B5EF4-FFF2-40B4-BE49-F238E27FC236}">
                <a16:creationId xmlns:a16="http://schemas.microsoft.com/office/drawing/2014/main" id="{340A30AC-1545-40BF-B09A-2EE9400E6A51}"/>
              </a:ext>
            </a:extLst>
          </p:cNvPr>
          <p:cNvSpPr txBox="1"/>
          <p:nvPr/>
        </p:nvSpPr>
        <p:spPr>
          <a:xfrm>
            <a:off x="4346277" y="79807"/>
            <a:ext cx="2445319"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ro-RO" sz="1200" b="1" dirty="0">
                <a:latin typeface="Times New Roman" panose="02020603050405020304" pitchFamily="18" charset="0"/>
                <a:cs typeface="Times New Roman" panose="02020603050405020304" pitchFamily="18" charset="0"/>
              </a:rPr>
              <a:t>Anexa </a:t>
            </a:r>
            <a:r>
              <a:rPr lang="en-US" sz="1200" b="1" dirty="0">
                <a:latin typeface="Times New Roman" panose="02020603050405020304" pitchFamily="18" charset="0"/>
                <a:cs typeface="Times New Roman" panose="02020603050405020304" pitchFamily="18" charset="0"/>
              </a:rPr>
              <a:t>1</a:t>
            </a:r>
            <a:r>
              <a:rPr lang="ro-RO" sz="1200" b="1" dirty="0">
                <a:latin typeface="Times New Roman" panose="02020603050405020304" pitchFamily="18" charset="0"/>
                <a:cs typeface="Times New Roman" panose="02020603050405020304" pitchFamily="18" charset="0"/>
              </a:rPr>
              <a:t> - PO – AVERTIZOR – 01</a:t>
            </a:r>
          </a:p>
        </p:txBody>
      </p:sp>
      <p:sp>
        <p:nvSpPr>
          <p:cNvPr id="59" name="Rectangle 58">
            <a:extLst>
              <a:ext uri="{FF2B5EF4-FFF2-40B4-BE49-F238E27FC236}">
                <a16:creationId xmlns:a16="http://schemas.microsoft.com/office/drawing/2014/main" id="{7E56BC8D-482B-48E1-8EDD-2BEF47561B81}"/>
              </a:ext>
            </a:extLst>
          </p:cNvPr>
          <p:cNvSpPr/>
          <p:nvPr/>
        </p:nvSpPr>
        <p:spPr>
          <a:xfrm>
            <a:off x="328160" y="2598064"/>
            <a:ext cx="1817289" cy="522048"/>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lnSpcReduction="10000"/>
          </a:bodyPr>
          <a:lstStyle/>
          <a:p>
            <a:pPr algn="ctr">
              <a:lnSpc>
                <a:spcPct val="105000"/>
              </a:lnSpc>
              <a:spcAft>
                <a:spcPts val="865"/>
              </a:spcAft>
            </a:pPr>
            <a:r>
              <a:rPr lang="ro-RO" sz="900" dirty="0">
                <a:effectLst/>
                <a:ea typeface="Calibri" panose="020F0502020204030204" pitchFamily="34" charset="0"/>
                <a:cs typeface="Times New Roman" panose="02020603050405020304" pitchFamily="18" charset="0"/>
              </a:rPr>
              <a:t>Primește și înregistrează în registrul electronic raportările avertizorilor în inters public </a:t>
            </a:r>
          </a:p>
        </p:txBody>
      </p:sp>
      <p:sp>
        <p:nvSpPr>
          <p:cNvPr id="60" name="Rectangle 59">
            <a:extLst>
              <a:ext uri="{FF2B5EF4-FFF2-40B4-BE49-F238E27FC236}">
                <a16:creationId xmlns:a16="http://schemas.microsoft.com/office/drawing/2014/main" id="{03781C05-845D-4127-A773-8C862DF130C2}"/>
              </a:ext>
            </a:extLst>
          </p:cNvPr>
          <p:cNvSpPr/>
          <p:nvPr/>
        </p:nvSpPr>
        <p:spPr>
          <a:xfrm>
            <a:off x="187177" y="3315389"/>
            <a:ext cx="2094244" cy="897837"/>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a:bodyPr>
          <a:lstStyle/>
          <a:p>
            <a:pPr algn="ctr">
              <a:lnSpc>
                <a:spcPct val="105000"/>
              </a:lnSpc>
              <a:spcAft>
                <a:spcPts val="865"/>
              </a:spcAft>
            </a:pPr>
            <a:r>
              <a:rPr lang="ro-RO" sz="900" dirty="0">
                <a:ea typeface="Calibri" panose="020F0502020204030204" pitchFamily="34" charset="0"/>
                <a:cs typeface="Times New Roman" panose="02020603050405020304" pitchFamily="18" charset="0"/>
              </a:rPr>
              <a:t>Întocmește nota internă cu protejarea identității avertizorului în interes public și o transmite oficiului juridic pentru stabilirea acțiunilor subsecvente și a competenței de soluționare a raportării</a:t>
            </a:r>
            <a:endParaRPr lang="ro-RO" sz="900" dirty="0">
              <a:effectLst/>
              <a:ea typeface="Calibri" panose="020F0502020204030204" pitchFamily="34" charset="0"/>
              <a:cs typeface="Times New Roman" panose="02020603050405020304" pitchFamily="18" charset="0"/>
            </a:endParaRPr>
          </a:p>
        </p:txBody>
      </p:sp>
      <p:sp>
        <p:nvSpPr>
          <p:cNvPr id="62" name="Rectangle 61">
            <a:extLst>
              <a:ext uri="{FF2B5EF4-FFF2-40B4-BE49-F238E27FC236}">
                <a16:creationId xmlns:a16="http://schemas.microsoft.com/office/drawing/2014/main" id="{DCF08214-957E-4E9C-AB16-A1E8B9F22453}"/>
              </a:ext>
            </a:extLst>
          </p:cNvPr>
          <p:cNvSpPr/>
          <p:nvPr/>
        </p:nvSpPr>
        <p:spPr>
          <a:xfrm>
            <a:off x="2145449" y="1639948"/>
            <a:ext cx="1731588" cy="723318"/>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fontScale="85000" lnSpcReduction="20000"/>
          </a:bodyPr>
          <a:lstStyle/>
          <a:p>
            <a:pPr algn="ctr">
              <a:lnSpc>
                <a:spcPct val="105000"/>
              </a:lnSpc>
              <a:spcAft>
                <a:spcPts val="865"/>
              </a:spcAft>
            </a:pPr>
            <a:r>
              <a:rPr lang="ro-RO" sz="1100" dirty="0">
                <a:effectLst/>
                <a:ea typeface="Calibri" panose="020F0502020204030204" pitchFamily="34" charset="0"/>
                <a:cs typeface="Times New Roman" panose="02020603050405020304" pitchFamily="18" charset="0"/>
              </a:rPr>
              <a:t>Informează avertizorul în interes public cu privire la stadiul acţiunilor subsecvente, și privind decizia luată după soluționarea raportării</a:t>
            </a:r>
          </a:p>
        </p:txBody>
      </p:sp>
      <p:sp>
        <p:nvSpPr>
          <p:cNvPr id="232" name="Flowchart: Data 231">
            <a:extLst>
              <a:ext uri="{FF2B5EF4-FFF2-40B4-BE49-F238E27FC236}">
                <a16:creationId xmlns:a16="http://schemas.microsoft.com/office/drawing/2014/main" id="{9B44A1E4-6C6C-4269-8B95-7DE6DBE3BB39}"/>
              </a:ext>
            </a:extLst>
          </p:cNvPr>
          <p:cNvSpPr/>
          <p:nvPr/>
        </p:nvSpPr>
        <p:spPr>
          <a:xfrm>
            <a:off x="144976" y="533694"/>
            <a:ext cx="2115723" cy="409991"/>
          </a:xfrm>
          <a:prstGeom prst="flowChartInputOutput">
            <a:avLst/>
          </a:prstGeom>
          <a:solidFill>
            <a:schemeClr val="accent1"/>
          </a:solidFill>
        </p:spPr>
        <p:style>
          <a:lnRef idx="1">
            <a:schemeClr val="accent6"/>
          </a:lnRef>
          <a:fillRef idx="3">
            <a:schemeClr val="accent6"/>
          </a:fillRef>
          <a:effectRef idx="2">
            <a:schemeClr val="accent6"/>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Autofit/>
          </a:bodyPr>
          <a:lstStyle/>
          <a:p>
            <a:pPr algn="ctr">
              <a:lnSpc>
                <a:spcPct val="105000"/>
              </a:lnSpc>
              <a:spcAft>
                <a:spcPts val="865"/>
              </a:spcAft>
            </a:pPr>
            <a:r>
              <a:rPr lang="ro-RO" sz="900" dirty="0">
                <a:solidFill>
                  <a:srgbClr val="FFFFFF"/>
                </a:solidFill>
                <a:cs typeface="Calibri" panose="020F0502020204030204" pitchFamily="34" charset="0"/>
              </a:rPr>
              <a:t>Rector UAB</a:t>
            </a:r>
          </a:p>
        </p:txBody>
      </p:sp>
      <p:sp>
        <p:nvSpPr>
          <p:cNvPr id="233" name="Rectangle 232">
            <a:extLst>
              <a:ext uri="{FF2B5EF4-FFF2-40B4-BE49-F238E27FC236}">
                <a16:creationId xmlns:a16="http://schemas.microsoft.com/office/drawing/2014/main" id="{CA51C5E0-2E40-4A5F-A624-C2930D72AB37}"/>
              </a:ext>
            </a:extLst>
          </p:cNvPr>
          <p:cNvSpPr/>
          <p:nvPr/>
        </p:nvSpPr>
        <p:spPr>
          <a:xfrm>
            <a:off x="3631972" y="528084"/>
            <a:ext cx="2564855" cy="438061"/>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Autofit/>
          </a:bodyPr>
          <a:lstStyle/>
          <a:p>
            <a:pPr algn="ctr"/>
            <a:r>
              <a:rPr lang="ro-RO" sz="900" kern="1200" dirty="0">
                <a:solidFill>
                  <a:srgbClr val="FFFFFF"/>
                </a:solidFill>
                <a:effectLst/>
                <a:ea typeface="Calibri" panose="020F0502020204030204" pitchFamily="34" charset="0"/>
                <a:cs typeface="Times New Roman" panose="02020603050405020304" pitchFamily="18" charset="0"/>
              </a:rPr>
              <a:t>Desemnează persoana responsabilă cu aplicarea Legii nr. 361/2022 prin act de numire</a:t>
            </a:r>
            <a:endParaRPr lang="ro-RO" sz="900" dirty="0">
              <a:effectLst/>
              <a:ea typeface="Calibri" panose="020F0502020204030204" pitchFamily="34" charset="0"/>
              <a:cs typeface="Times New Roman" panose="02020603050405020304" pitchFamily="18" charset="0"/>
            </a:endParaRPr>
          </a:p>
        </p:txBody>
      </p:sp>
      <p:cxnSp>
        <p:nvCxnSpPr>
          <p:cNvPr id="235" name="Straight Arrow Connector 234">
            <a:extLst>
              <a:ext uri="{FF2B5EF4-FFF2-40B4-BE49-F238E27FC236}">
                <a16:creationId xmlns:a16="http://schemas.microsoft.com/office/drawing/2014/main" id="{9C5E128B-908E-4C12-849C-E4B69F6BC3C4}"/>
              </a:ext>
            </a:extLst>
          </p:cNvPr>
          <p:cNvCxnSpPr>
            <a:cxnSpLocks/>
            <a:stCxn id="232" idx="5"/>
            <a:endCxn id="233" idx="1"/>
          </p:cNvCxnSpPr>
          <p:nvPr/>
        </p:nvCxnSpPr>
        <p:spPr>
          <a:xfrm>
            <a:off x="2049127" y="738690"/>
            <a:ext cx="1582845" cy="84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8" name="Connector: Elbow 237">
            <a:extLst>
              <a:ext uri="{FF2B5EF4-FFF2-40B4-BE49-F238E27FC236}">
                <a16:creationId xmlns:a16="http://schemas.microsoft.com/office/drawing/2014/main" id="{7713D4B1-5C6E-4850-8650-B6C6E98BC913}"/>
              </a:ext>
            </a:extLst>
          </p:cNvPr>
          <p:cNvCxnSpPr>
            <a:cxnSpLocks/>
            <a:stCxn id="233" idx="2"/>
            <a:endCxn id="111" idx="1"/>
          </p:cNvCxnSpPr>
          <p:nvPr/>
        </p:nvCxnSpPr>
        <p:spPr>
          <a:xfrm rot="16200000" flipH="1">
            <a:off x="5080748" y="799797"/>
            <a:ext cx="474892" cy="807588"/>
          </a:xfrm>
          <a:prstGeom prst="bentConnector3">
            <a:avLst>
              <a:gd name="adj1" fmla="val 30745"/>
            </a:avLst>
          </a:prstGeom>
          <a:ln>
            <a:tailEnd type="triangle"/>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4207C5FD-0811-442F-A6B2-F03F082B5271}"/>
              </a:ext>
            </a:extLst>
          </p:cNvPr>
          <p:cNvSpPr/>
          <p:nvPr/>
        </p:nvSpPr>
        <p:spPr>
          <a:xfrm>
            <a:off x="2518763" y="2693693"/>
            <a:ext cx="1705030" cy="813888"/>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lnSpcReduction="10000"/>
          </a:bodyPr>
          <a:lstStyle/>
          <a:p>
            <a:pPr algn="ctr">
              <a:lnSpc>
                <a:spcPct val="105000"/>
              </a:lnSpc>
              <a:spcAft>
                <a:spcPts val="865"/>
              </a:spcAft>
            </a:pPr>
            <a:r>
              <a:rPr lang="ro-RO" sz="900" dirty="0">
                <a:ea typeface="Calibri" panose="020F0502020204030204" pitchFamily="34" charset="0"/>
                <a:cs typeface="Times New Roman" panose="02020603050405020304" pitchFamily="18" charset="0"/>
              </a:rPr>
              <a:t>Sesizează prin notă intrena Rectorul si conducerea executivă a UAB în vederea declanșării cercetării persoanei vizate.</a:t>
            </a:r>
            <a:endParaRPr lang="ro-RO" sz="900" dirty="0">
              <a:effectLst/>
              <a:ea typeface="Calibri" panose="020F0502020204030204" pitchFamily="34" charset="0"/>
              <a:cs typeface="Times New Roman" panose="02020603050405020304" pitchFamily="18" charset="0"/>
            </a:endParaRPr>
          </a:p>
        </p:txBody>
      </p:sp>
      <p:cxnSp>
        <p:nvCxnSpPr>
          <p:cNvPr id="22" name="Connector: Elbow 21">
            <a:extLst>
              <a:ext uri="{FF2B5EF4-FFF2-40B4-BE49-F238E27FC236}">
                <a16:creationId xmlns:a16="http://schemas.microsoft.com/office/drawing/2014/main" id="{5D12CB76-F44B-43A4-83B0-CF414B5767B7}"/>
              </a:ext>
            </a:extLst>
          </p:cNvPr>
          <p:cNvCxnSpPr>
            <a:cxnSpLocks/>
            <a:stCxn id="67" idx="2"/>
            <a:endCxn id="211" idx="1"/>
          </p:cNvCxnSpPr>
          <p:nvPr/>
        </p:nvCxnSpPr>
        <p:spPr>
          <a:xfrm rot="16200000" flipH="1">
            <a:off x="3342755" y="3536104"/>
            <a:ext cx="413543" cy="356496"/>
          </a:xfrm>
          <a:prstGeom prst="bentConnector3">
            <a:avLst>
              <a:gd name="adj1" fmla="val 50000"/>
            </a:avLst>
          </a:prstGeom>
          <a:ln w="9525">
            <a:prstDash val="dash"/>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579A496B-67DD-4542-A940-3D1A90F5839D}"/>
              </a:ext>
            </a:extLst>
          </p:cNvPr>
          <p:cNvSpPr/>
          <p:nvPr/>
        </p:nvSpPr>
        <p:spPr>
          <a:xfrm>
            <a:off x="4949235" y="2730264"/>
            <a:ext cx="1085700" cy="1160615"/>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fontScale="47500" lnSpcReduction="20000"/>
          </a:bodyPr>
          <a:lstStyle/>
          <a:p>
            <a:pPr algn="ctr">
              <a:lnSpc>
                <a:spcPct val="105000"/>
              </a:lnSpc>
              <a:spcAft>
                <a:spcPts val="865"/>
              </a:spcAft>
            </a:pPr>
            <a:r>
              <a:rPr lang="ro-RO" sz="1800" dirty="0">
                <a:effectLst/>
                <a:latin typeface="Times New Roman" panose="02020603050405020304" pitchFamily="18" charset="0"/>
                <a:ea typeface="Calibri" panose="020F0502020204030204" pitchFamily="34" charset="0"/>
              </a:rPr>
              <a:t>Sesizează autoritățile competente, cu aprobarea Rectorului UAB, în cazul în care competența soluționării nu revine UAB</a:t>
            </a:r>
            <a:r>
              <a:rPr lang="ro-RO" sz="900" dirty="0">
                <a:ea typeface="Calibri" panose="020F0502020204030204" pitchFamily="34" charset="0"/>
                <a:cs typeface="Times New Roman" panose="02020603050405020304" pitchFamily="18" charset="0"/>
              </a:rPr>
              <a:t>, </a:t>
            </a:r>
            <a:endParaRPr lang="ro-RO" sz="900" dirty="0">
              <a:effectLst/>
              <a:ea typeface="Calibri" panose="020F0502020204030204" pitchFamily="34" charset="0"/>
              <a:cs typeface="Times New Roman" panose="02020603050405020304" pitchFamily="18" charset="0"/>
            </a:endParaRPr>
          </a:p>
        </p:txBody>
      </p:sp>
      <p:sp>
        <p:nvSpPr>
          <p:cNvPr id="76" name="Rectangle 75">
            <a:extLst>
              <a:ext uri="{FF2B5EF4-FFF2-40B4-BE49-F238E27FC236}">
                <a16:creationId xmlns:a16="http://schemas.microsoft.com/office/drawing/2014/main" id="{4B0C06AB-B01F-454F-AEFD-7686B6A24A85}"/>
              </a:ext>
            </a:extLst>
          </p:cNvPr>
          <p:cNvSpPr/>
          <p:nvPr/>
        </p:nvSpPr>
        <p:spPr>
          <a:xfrm>
            <a:off x="4223792" y="4545435"/>
            <a:ext cx="2275253" cy="595759"/>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Autofit/>
          </a:bodyPr>
          <a:lstStyle/>
          <a:p>
            <a:pPr algn="ctr"/>
            <a:r>
              <a:rPr lang="ro-RO" sz="900" dirty="0">
                <a:effectLst/>
                <a:ea typeface="Calibri" panose="020F0502020204030204" pitchFamily="34" charset="0"/>
              </a:rPr>
              <a:t>Monitorizează aplicarea prevederilor Legii nr. 361/2022 privind protecţia avertizorilor în interes public și transmite Senatului rapoarte anuale </a:t>
            </a:r>
            <a:endParaRPr lang="ro-RO" sz="900" dirty="0">
              <a:effectLst/>
              <a:ea typeface="Calibri" panose="020F0502020204030204" pitchFamily="34" charset="0"/>
              <a:cs typeface="Times New Roman" panose="02020603050405020304" pitchFamily="18" charset="0"/>
            </a:endParaRPr>
          </a:p>
        </p:txBody>
      </p:sp>
      <p:sp>
        <p:nvSpPr>
          <p:cNvPr id="77" name="Rectangle 76">
            <a:extLst>
              <a:ext uri="{FF2B5EF4-FFF2-40B4-BE49-F238E27FC236}">
                <a16:creationId xmlns:a16="http://schemas.microsoft.com/office/drawing/2014/main" id="{422B74E3-6F8D-420E-8492-00CCA4907BF9}"/>
              </a:ext>
            </a:extLst>
          </p:cNvPr>
          <p:cNvSpPr/>
          <p:nvPr/>
        </p:nvSpPr>
        <p:spPr>
          <a:xfrm>
            <a:off x="81674" y="5142493"/>
            <a:ext cx="2199748" cy="812398"/>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lnSpcReduction="10000"/>
          </a:bodyPr>
          <a:lstStyle/>
          <a:p>
            <a:pPr algn="ctr">
              <a:lnSpc>
                <a:spcPct val="105000"/>
              </a:lnSpc>
              <a:spcAft>
                <a:spcPts val="865"/>
              </a:spcAft>
            </a:pPr>
            <a:r>
              <a:rPr lang="ro-RO" sz="900" dirty="0">
                <a:ea typeface="Calibri" panose="020F0502020204030204" pitchFamily="34" charset="0"/>
                <a:cs typeface="Times New Roman" panose="02020603050405020304" pitchFamily="18" charset="0"/>
              </a:rPr>
              <a:t>Analizează nota internă și transmite răspuns persoanei responsabile cu precizarea acțiunilor subsecvente necesare și a competențelor de soluționare a raportării</a:t>
            </a:r>
            <a:endParaRPr lang="ro-RO" sz="900" dirty="0">
              <a:effectLst/>
              <a:ea typeface="Calibri" panose="020F0502020204030204" pitchFamily="34" charset="0"/>
              <a:cs typeface="Times New Roman" panose="02020603050405020304" pitchFamily="18" charset="0"/>
            </a:endParaRPr>
          </a:p>
        </p:txBody>
      </p:sp>
      <p:sp>
        <p:nvSpPr>
          <p:cNvPr id="85" name="Flowchart: Data 84">
            <a:extLst>
              <a:ext uri="{FF2B5EF4-FFF2-40B4-BE49-F238E27FC236}">
                <a16:creationId xmlns:a16="http://schemas.microsoft.com/office/drawing/2014/main" id="{0AEC6C02-B98B-4437-83E0-2D407773676F}"/>
              </a:ext>
            </a:extLst>
          </p:cNvPr>
          <p:cNvSpPr/>
          <p:nvPr/>
        </p:nvSpPr>
        <p:spPr>
          <a:xfrm>
            <a:off x="408432" y="6289282"/>
            <a:ext cx="1872989" cy="409991"/>
          </a:xfrm>
          <a:prstGeom prst="flowChartInputOutput">
            <a:avLst/>
          </a:prstGeom>
          <a:solidFill>
            <a:srgbClr val="FFC000"/>
          </a:solidFill>
        </p:spPr>
        <p:style>
          <a:lnRef idx="1">
            <a:schemeClr val="accent6"/>
          </a:lnRef>
          <a:fillRef idx="3">
            <a:schemeClr val="accent6"/>
          </a:fillRef>
          <a:effectRef idx="2">
            <a:schemeClr val="accent6"/>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Autofit/>
          </a:bodyPr>
          <a:lstStyle/>
          <a:p>
            <a:pPr algn="ctr">
              <a:lnSpc>
                <a:spcPct val="105000"/>
              </a:lnSpc>
              <a:spcAft>
                <a:spcPts val="865"/>
              </a:spcAft>
            </a:pPr>
            <a:r>
              <a:rPr lang="ro-RO" sz="900" dirty="0">
                <a:solidFill>
                  <a:srgbClr val="FFFFFF"/>
                </a:solidFill>
                <a:cs typeface="Calibri" panose="020F0502020204030204" pitchFamily="34" charset="0"/>
              </a:rPr>
              <a:t>Comisia de analiză</a:t>
            </a:r>
          </a:p>
        </p:txBody>
      </p:sp>
      <p:sp>
        <p:nvSpPr>
          <p:cNvPr id="99" name="Rectangle 98">
            <a:extLst>
              <a:ext uri="{FF2B5EF4-FFF2-40B4-BE49-F238E27FC236}">
                <a16:creationId xmlns:a16="http://schemas.microsoft.com/office/drawing/2014/main" id="{964D9F53-BC4A-488A-A69E-91778CE99F65}"/>
              </a:ext>
            </a:extLst>
          </p:cNvPr>
          <p:cNvSpPr/>
          <p:nvPr/>
        </p:nvSpPr>
        <p:spPr>
          <a:xfrm>
            <a:off x="248503" y="7716667"/>
            <a:ext cx="1651607" cy="1852608"/>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a:bodyPr>
          <a:lstStyle/>
          <a:p>
            <a:pPr algn="ctr">
              <a:lnSpc>
                <a:spcPct val="105000"/>
              </a:lnSpc>
              <a:spcAft>
                <a:spcPts val="865"/>
              </a:spcAft>
            </a:pPr>
            <a:r>
              <a:rPr lang="ro-RO" sz="900" kern="1200" dirty="0">
                <a:solidFill>
                  <a:srgbClr val="FFFFFF"/>
                </a:solidFill>
                <a:effectLst/>
                <a:ea typeface="Calibri" panose="020F0502020204030204" pitchFamily="34" charset="0"/>
                <a:cs typeface="Times New Roman" panose="02020603050405020304" pitchFamily="18" charset="0"/>
              </a:rPr>
              <a:t>Consiliul de Administrație aprobă  comisia de analiză disciplinară în cazul personalului nedidactic și didactic auxiliar. Senatul aprobă Comisia de analiză în cazul personalului didactic și de cercetare auxiliar.  Aplică sancțiunile disciplinare. Avizează Rapoartele anuale privind respectarea vederilor Legii nr. 361/2022</a:t>
            </a:r>
            <a:endParaRPr lang="ro-RO" sz="900" dirty="0">
              <a:effectLst/>
              <a:ea typeface="Calibri" panose="020F0502020204030204" pitchFamily="34" charset="0"/>
              <a:cs typeface="Times New Roman" panose="02020603050405020304" pitchFamily="18" charset="0"/>
            </a:endParaRPr>
          </a:p>
        </p:txBody>
      </p:sp>
      <p:sp>
        <p:nvSpPr>
          <p:cNvPr id="100" name="Flowchart: Data 99">
            <a:extLst>
              <a:ext uri="{FF2B5EF4-FFF2-40B4-BE49-F238E27FC236}">
                <a16:creationId xmlns:a16="http://schemas.microsoft.com/office/drawing/2014/main" id="{682DDE1A-86C0-4973-AEFF-A6CFDE8DC7C7}"/>
              </a:ext>
            </a:extLst>
          </p:cNvPr>
          <p:cNvSpPr/>
          <p:nvPr/>
        </p:nvSpPr>
        <p:spPr>
          <a:xfrm>
            <a:off x="2483150" y="8012313"/>
            <a:ext cx="1473930" cy="423744"/>
          </a:xfrm>
          <a:prstGeom prst="flowChartInputOutp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a:bodyPr>
          <a:lstStyle/>
          <a:p>
            <a:pPr algn="ctr">
              <a:lnSpc>
                <a:spcPct val="105000"/>
              </a:lnSpc>
              <a:spcAft>
                <a:spcPts val="865"/>
              </a:spcAft>
            </a:pPr>
            <a:r>
              <a:rPr lang="ro-RO" sz="900" kern="1200" dirty="0">
                <a:solidFill>
                  <a:srgbClr val="FFFFFF"/>
                </a:solidFill>
                <a:effectLst/>
                <a:ea typeface="Calibri" panose="020F0502020204030204" pitchFamily="34" charset="0"/>
                <a:cs typeface="Calibri" panose="020F0502020204030204" pitchFamily="34" charset="0"/>
              </a:rPr>
              <a:t>Conducere executivă UAB</a:t>
            </a:r>
            <a:endParaRPr lang="ro-RO" sz="1100" dirty="0">
              <a:effectLst/>
              <a:ea typeface="Calibri" panose="020F0502020204030204" pitchFamily="34" charset="0"/>
              <a:cs typeface="Times New Roman" panose="02020603050405020304" pitchFamily="18" charset="0"/>
            </a:endParaRPr>
          </a:p>
        </p:txBody>
      </p:sp>
      <p:sp>
        <p:nvSpPr>
          <p:cNvPr id="101" name="Flowchart: Data 100">
            <a:extLst>
              <a:ext uri="{FF2B5EF4-FFF2-40B4-BE49-F238E27FC236}">
                <a16:creationId xmlns:a16="http://schemas.microsoft.com/office/drawing/2014/main" id="{4DE51BE3-B65B-41AC-AC21-6179925EC590}"/>
              </a:ext>
            </a:extLst>
          </p:cNvPr>
          <p:cNvSpPr/>
          <p:nvPr/>
        </p:nvSpPr>
        <p:spPr>
          <a:xfrm>
            <a:off x="2476234" y="8848116"/>
            <a:ext cx="1473931" cy="390554"/>
          </a:xfrm>
          <a:prstGeom prst="flowChartInputOutp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a:bodyPr>
          <a:lstStyle/>
          <a:p>
            <a:pPr algn="ctr">
              <a:lnSpc>
                <a:spcPct val="105000"/>
              </a:lnSpc>
              <a:spcAft>
                <a:spcPts val="865"/>
              </a:spcAft>
            </a:pPr>
            <a:r>
              <a:rPr lang="ro-RO" sz="900" kern="1200" dirty="0">
                <a:solidFill>
                  <a:srgbClr val="FFFFFF"/>
                </a:solidFill>
                <a:effectLst/>
                <a:ea typeface="Calibri" panose="020F0502020204030204" pitchFamily="34" charset="0"/>
                <a:cs typeface="Calibri" panose="020F0502020204030204" pitchFamily="34" charset="0"/>
              </a:rPr>
              <a:t>Senat UAB</a:t>
            </a:r>
            <a:endParaRPr lang="ro-RO" sz="1100" dirty="0">
              <a:effectLst/>
              <a:ea typeface="Calibri" panose="020F0502020204030204" pitchFamily="34" charset="0"/>
              <a:cs typeface="Times New Roman" panose="02020603050405020304" pitchFamily="18" charset="0"/>
            </a:endParaRPr>
          </a:p>
        </p:txBody>
      </p:sp>
      <p:cxnSp>
        <p:nvCxnSpPr>
          <p:cNvPr id="103" name="Connector: Elbow 102">
            <a:extLst>
              <a:ext uri="{FF2B5EF4-FFF2-40B4-BE49-F238E27FC236}">
                <a16:creationId xmlns:a16="http://schemas.microsoft.com/office/drawing/2014/main" id="{DE14E76D-918D-47C9-9347-E79EE83A95F6}"/>
              </a:ext>
            </a:extLst>
          </p:cNvPr>
          <p:cNvCxnSpPr>
            <a:cxnSpLocks/>
            <a:stCxn id="99" idx="3"/>
            <a:endCxn id="100" idx="2"/>
          </p:cNvCxnSpPr>
          <p:nvPr/>
        </p:nvCxnSpPr>
        <p:spPr>
          <a:xfrm flipV="1">
            <a:off x="1900110" y="8224185"/>
            <a:ext cx="730433" cy="41878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4" name="Connector: Elbow 103">
            <a:extLst>
              <a:ext uri="{FF2B5EF4-FFF2-40B4-BE49-F238E27FC236}">
                <a16:creationId xmlns:a16="http://schemas.microsoft.com/office/drawing/2014/main" id="{E30D1898-5769-4523-B382-0A8DC21C6D71}"/>
              </a:ext>
            </a:extLst>
          </p:cNvPr>
          <p:cNvCxnSpPr>
            <a:cxnSpLocks/>
            <a:stCxn id="99" idx="3"/>
            <a:endCxn id="101" idx="2"/>
          </p:cNvCxnSpPr>
          <p:nvPr/>
        </p:nvCxnSpPr>
        <p:spPr>
          <a:xfrm>
            <a:off x="1900110" y="8642971"/>
            <a:ext cx="723517" cy="40042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Rectangle 104">
            <a:extLst>
              <a:ext uri="{FF2B5EF4-FFF2-40B4-BE49-F238E27FC236}">
                <a16:creationId xmlns:a16="http://schemas.microsoft.com/office/drawing/2014/main" id="{EF6DD508-5DBF-485F-9617-427158360D7B}"/>
              </a:ext>
            </a:extLst>
          </p:cNvPr>
          <p:cNvSpPr/>
          <p:nvPr/>
        </p:nvSpPr>
        <p:spPr>
          <a:xfrm>
            <a:off x="4349499" y="7717558"/>
            <a:ext cx="1593420" cy="1852608"/>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fontScale="92500"/>
          </a:bodyPr>
          <a:lstStyle/>
          <a:p>
            <a:pPr algn="ctr">
              <a:lnSpc>
                <a:spcPct val="105000"/>
              </a:lnSpc>
              <a:spcAft>
                <a:spcPts val="865"/>
              </a:spcAft>
            </a:pPr>
            <a:r>
              <a:rPr lang="ro-RO" sz="900" kern="1200" dirty="0">
                <a:solidFill>
                  <a:schemeClr val="bg1"/>
                </a:solidFill>
                <a:effectLst/>
                <a:ea typeface="Calibri" panose="020F0502020204030204" pitchFamily="34" charset="0"/>
                <a:cs typeface="Times New Roman" panose="02020603050405020304" pitchFamily="18" charset="0"/>
              </a:rPr>
              <a:t>Consiliul de Administrație aprobă  comisia de analiză disciplinară în cazul personalului nedidactic și didactic auxiliar si a personalului administrativ. Senatul aprobă comisia de analiză în cazul personalului didactic și de cercetare </a:t>
            </a:r>
            <a:r>
              <a:rPr lang="ro-RO" sz="900" strike="sngStrike" kern="1200" dirty="0">
                <a:solidFill>
                  <a:schemeClr val="bg1"/>
                </a:solidFill>
                <a:effectLst/>
                <a:ea typeface="Calibri" panose="020F0502020204030204" pitchFamily="34" charset="0"/>
                <a:cs typeface="Times New Roman" panose="02020603050405020304" pitchFamily="18" charset="0"/>
              </a:rPr>
              <a:t>auxiliar.</a:t>
            </a:r>
            <a:r>
              <a:rPr lang="ro-RO" sz="900" kern="1200" dirty="0">
                <a:solidFill>
                  <a:schemeClr val="bg1"/>
                </a:solidFill>
                <a:effectLst/>
                <a:ea typeface="Calibri" panose="020F0502020204030204" pitchFamily="34" charset="0"/>
                <a:cs typeface="Times New Roman" panose="02020603050405020304" pitchFamily="18" charset="0"/>
              </a:rPr>
              <a:t>  Aplică sancțiunile disciplinare. Avizează Rapoartele anuale privind respectarea vederilor Legii nr. 361/2022</a:t>
            </a:r>
            <a:endParaRPr lang="ro-RO" sz="900" dirty="0">
              <a:solidFill>
                <a:schemeClr val="bg1"/>
              </a:solidFill>
              <a:effectLst/>
              <a:ea typeface="Calibri" panose="020F0502020204030204" pitchFamily="34" charset="0"/>
              <a:cs typeface="Times New Roman" panose="02020603050405020304" pitchFamily="18" charset="0"/>
            </a:endParaRPr>
          </a:p>
        </p:txBody>
      </p:sp>
      <p:cxnSp>
        <p:nvCxnSpPr>
          <p:cNvPr id="106" name="Connector: Elbow 105">
            <a:extLst>
              <a:ext uri="{FF2B5EF4-FFF2-40B4-BE49-F238E27FC236}">
                <a16:creationId xmlns:a16="http://schemas.microsoft.com/office/drawing/2014/main" id="{BE4F34B0-D960-487A-8E04-41738244FB47}"/>
              </a:ext>
            </a:extLst>
          </p:cNvPr>
          <p:cNvCxnSpPr>
            <a:cxnSpLocks/>
            <a:stCxn id="100" idx="5"/>
            <a:endCxn id="105" idx="1"/>
          </p:cNvCxnSpPr>
          <p:nvPr/>
        </p:nvCxnSpPr>
        <p:spPr>
          <a:xfrm>
            <a:off x="3809687" y="8224185"/>
            <a:ext cx="539812" cy="41967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7" name="Connector: Elbow 106">
            <a:extLst>
              <a:ext uri="{FF2B5EF4-FFF2-40B4-BE49-F238E27FC236}">
                <a16:creationId xmlns:a16="http://schemas.microsoft.com/office/drawing/2014/main" id="{8FE23FA3-5D9C-40C1-8D9E-4A6E1FED4D76}"/>
              </a:ext>
            </a:extLst>
          </p:cNvPr>
          <p:cNvCxnSpPr>
            <a:cxnSpLocks/>
            <a:stCxn id="101" idx="5"/>
            <a:endCxn id="105" idx="1"/>
          </p:cNvCxnSpPr>
          <p:nvPr/>
        </p:nvCxnSpPr>
        <p:spPr>
          <a:xfrm flipV="1">
            <a:off x="3802772" y="8643862"/>
            <a:ext cx="546727" cy="39953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0C6A5DFE-71E8-4B21-9C60-3CA494EAFC21}"/>
              </a:ext>
            </a:extLst>
          </p:cNvPr>
          <p:cNvCxnSpPr>
            <a:cxnSpLocks/>
            <a:stCxn id="100" idx="4"/>
            <a:endCxn id="101" idx="1"/>
          </p:cNvCxnSpPr>
          <p:nvPr/>
        </p:nvCxnSpPr>
        <p:spPr>
          <a:xfrm flipH="1">
            <a:off x="3213200" y="8436057"/>
            <a:ext cx="6915" cy="4120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Flowchart: Data 110">
            <a:extLst>
              <a:ext uri="{FF2B5EF4-FFF2-40B4-BE49-F238E27FC236}">
                <a16:creationId xmlns:a16="http://schemas.microsoft.com/office/drawing/2014/main" id="{9303ADCE-07E5-48EE-A28E-403FC6E66E1E}"/>
              </a:ext>
            </a:extLst>
          </p:cNvPr>
          <p:cNvSpPr/>
          <p:nvPr/>
        </p:nvSpPr>
        <p:spPr>
          <a:xfrm>
            <a:off x="5022388" y="1441037"/>
            <a:ext cx="1399200" cy="409991"/>
          </a:xfrm>
          <a:prstGeom prst="flowChartInputOutput">
            <a:avLst/>
          </a:prstGeom>
        </p:spPr>
        <p:style>
          <a:lnRef idx="1">
            <a:schemeClr val="accent6"/>
          </a:lnRef>
          <a:fillRef idx="3">
            <a:schemeClr val="accent6"/>
          </a:fillRef>
          <a:effectRef idx="2">
            <a:schemeClr val="accent6"/>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Autofit/>
          </a:bodyPr>
          <a:lstStyle/>
          <a:p>
            <a:pPr algn="ctr">
              <a:lnSpc>
                <a:spcPct val="105000"/>
              </a:lnSpc>
            </a:pPr>
            <a:r>
              <a:rPr lang="ro-RO" sz="900" dirty="0">
                <a:solidFill>
                  <a:srgbClr val="FFFFFF"/>
                </a:solidFill>
                <a:cs typeface="Calibri" panose="020F0502020204030204" pitchFamily="34" charset="0"/>
              </a:rPr>
              <a:t>Persoana responsabilă</a:t>
            </a:r>
          </a:p>
          <a:p>
            <a:pPr algn="ctr">
              <a:lnSpc>
                <a:spcPct val="105000"/>
              </a:lnSpc>
            </a:pPr>
            <a:r>
              <a:rPr lang="ro-RO" sz="900" dirty="0">
                <a:solidFill>
                  <a:srgbClr val="FFFFFF"/>
                </a:solidFill>
                <a:cs typeface="Calibri" panose="020F0502020204030204" pitchFamily="34" charset="0"/>
              </a:rPr>
              <a:t>UAB</a:t>
            </a:r>
          </a:p>
        </p:txBody>
      </p:sp>
      <p:sp>
        <p:nvSpPr>
          <p:cNvPr id="112" name="Flowchart: Data 111">
            <a:extLst>
              <a:ext uri="{FF2B5EF4-FFF2-40B4-BE49-F238E27FC236}">
                <a16:creationId xmlns:a16="http://schemas.microsoft.com/office/drawing/2014/main" id="{ADE9358E-674C-43E8-A966-1F0B2E7B44C8}"/>
              </a:ext>
            </a:extLst>
          </p:cNvPr>
          <p:cNvSpPr/>
          <p:nvPr/>
        </p:nvSpPr>
        <p:spPr>
          <a:xfrm>
            <a:off x="269526" y="4450672"/>
            <a:ext cx="1985654" cy="409991"/>
          </a:xfrm>
          <a:prstGeom prst="flowChartInputOutput">
            <a:avLst/>
          </a:prstGeom>
          <a:solidFill>
            <a:srgbClr val="7030A0"/>
          </a:solidFill>
        </p:spPr>
        <p:style>
          <a:lnRef idx="1">
            <a:schemeClr val="accent6"/>
          </a:lnRef>
          <a:fillRef idx="3">
            <a:schemeClr val="accent6"/>
          </a:fillRef>
          <a:effectRef idx="2">
            <a:schemeClr val="accent6"/>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Autofit/>
          </a:bodyPr>
          <a:lstStyle/>
          <a:p>
            <a:pPr algn="ctr">
              <a:lnSpc>
                <a:spcPct val="105000"/>
              </a:lnSpc>
              <a:spcAft>
                <a:spcPts val="865"/>
              </a:spcAft>
            </a:pPr>
            <a:r>
              <a:rPr lang="en-US" sz="900" dirty="0">
                <a:solidFill>
                  <a:srgbClr val="FFFFFF"/>
                </a:solidFill>
                <a:cs typeface="Calibri" panose="020F0502020204030204" pitchFamily="34" charset="0"/>
              </a:rPr>
              <a:t>Con</a:t>
            </a:r>
            <a:r>
              <a:rPr lang="ro-RO" sz="900" dirty="0" err="1">
                <a:solidFill>
                  <a:srgbClr val="FFFFFF"/>
                </a:solidFill>
                <a:cs typeface="Calibri" panose="020F0502020204030204" pitchFamily="34" charset="0"/>
              </a:rPr>
              <a:t>silier</a:t>
            </a:r>
            <a:r>
              <a:rPr lang="ro-RO" sz="900" dirty="0">
                <a:solidFill>
                  <a:srgbClr val="FFFFFF"/>
                </a:solidFill>
                <a:cs typeface="Calibri" panose="020F0502020204030204" pitchFamily="34" charset="0"/>
              </a:rPr>
              <a:t> juridic UAB</a:t>
            </a:r>
          </a:p>
        </p:txBody>
      </p:sp>
      <p:sp>
        <p:nvSpPr>
          <p:cNvPr id="113" name="Rectangle 112">
            <a:extLst>
              <a:ext uri="{FF2B5EF4-FFF2-40B4-BE49-F238E27FC236}">
                <a16:creationId xmlns:a16="http://schemas.microsoft.com/office/drawing/2014/main" id="{3C05C0F8-E634-4EA4-9CAC-0751B5F4365F}"/>
              </a:ext>
            </a:extLst>
          </p:cNvPr>
          <p:cNvSpPr/>
          <p:nvPr/>
        </p:nvSpPr>
        <p:spPr>
          <a:xfrm>
            <a:off x="119141" y="6828669"/>
            <a:ext cx="2072220" cy="754811"/>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lnSpcReduction="10000"/>
          </a:bodyPr>
          <a:lstStyle/>
          <a:p>
            <a:pPr algn="ctr">
              <a:lnSpc>
                <a:spcPct val="105000"/>
              </a:lnSpc>
              <a:spcAft>
                <a:spcPts val="865"/>
              </a:spcAft>
            </a:pPr>
            <a:r>
              <a:rPr lang="ro-RO" sz="900" kern="1200" dirty="0">
                <a:solidFill>
                  <a:srgbClr val="FFFFFF"/>
                </a:solidFill>
                <a:effectLst/>
                <a:ea typeface="Calibri" panose="020F0502020204030204" pitchFamily="34" charset="0"/>
                <a:cs typeface="Times New Roman" panose="02020603050405020304" pitchFamily="18" charset="0"/>
              </a:rPr>
              <a:t>Derulează procedura de analiză și informeză în permanență persoana responsabilă cu privire la stadiul procesului de analiză, și după luarea deciziei finale. </a:t>
            </a:r>
            <a:endParaRPr lang="ro-RO" sz="1100" dirty="0">
              <a:effectLst/>
              <a:ea typeface="Calibri" panose="020F0502020204030204" pitchFamily="34" charset="0"/>
              <a:cs typeface="Times New Roman" panose="02020603050405020304" pitchFamily="18" charset="0"/>
            </a:endParaRPr>
          </a:p>
        </p:txBody>
      </p:sp>
      <p:cxnSp>
        <p:nvCxnSpPr>
          <p:cNvPr id="34" name="Straight Arrow Connector 33">
            <a:extLst>
              <a:ext uri="{FF2B5EF4-FFF2-40B4-BE49-F238E27FC236}">
                <a16:creationId xmlns:a16="http://schemas.microsoft.com/office/drawing/2014/main" id="{07403F68-0269-415B-9113-2CC61248082C}"/>
              </a:ext>
            </a:extLst>
          </p:cNvPr>
          <p:cNvCxnSpPr>
            <a:cxnSpLocks/>
            <a:stCxn id="113" idx="0"/>
            <a:endCxn id="85" idx="3"/>
          </p:cNvCxnSpPr>
          <p:nvPr/>
        </p:nvCxnSpPr>
        <p:spPr>
          <a:xfrm flipV="1">
            <a:off x="1155251" y="6699273"/>
            <a:ext cx="2377" cy="1293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nector: Elbow 37">
            <a:extLst>
              <a:ext uri="{FF2B5EF4-FFF2-40B4-BE49-F238E27FC236}">
                <a16:creationId xmlns:a16="http://schemas.microsoft.com/office/drawing/2014/main" id="{E0073390-9DCF-4677-8EEA-9A98DB82B1A8}"/>
              </a:ext>
            </a:extLst>
          </p:cNvPr>
          <p:cNvCxnSpPr>
            <a:cxnSpLocks/>
            <a:stCxn id="113" idx="2"/>
            <a:endCxn id="99" idx="0"/>
          </p:cNvCxnSpPr>
          <p:nvPr/>
        </p:nvCxnSpPr>
        <p:spPr>
          <a:xfrm rot="5400000">
            <a:off x="1048186" y="7609601"/>
            <a:ext cx="133187" cy="8094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69858BD1-8697-876E-A428-B45B39243600}"/>
              </a:ext>
            </a:extLst>
          </p:cNvPr>
          <p:cNvCxnSpPr>
            <a:cxnSpLocks/>
            <a:stCxn id="59" idx="2"/>
            <a:endCxn id="60" idx="0"/>
          </p:cNvCxnSpPr>
          <p:nvPr/>
        </p:nvCxnSpPr>
        <p:spPr>
          <a:xfrm flipH="1">
            <a:off x="1234299" y="3120112"/>
            <a:ext cx="2506" cy="195277"/>
          </a:xfrm>
          <a:prstGeom prst="straightConnector1">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ctor: Elbow 56">
            <a:extLst>
              <a:ext uri="{FF2B5EF4-FFF2-40B4-BE49-F238E27FC236}">
                <a16:creationId xmlns:a16="http://schemas.microsoft.com/office/drawing/2014/main" id="{F61C6324-EF88-7FC1-E9A0-401A46731A16}"/>
              </a:ext>
            </a:extLst>
          </p:cNvPr>
          <p:cNvCxnSpPr>
            <a:cxnSpLocks/>
            <a:stCxn id="60" idx="2"/>
            <a:endCxn id="112" idx="1"/>
          </p:cNvCxnSpPr>
          <p:nvPr/>
        </p:nvCxnSpPr>
        <p:spPr>
          <a:xfrm rot="16200000" flipH="1">
            <a:off x="1129603" y="4317922"/>
            <a:ext cx="237446" cy="28054"/>
          </a:xfrm>
          <a:prstGeom prst="bentConnector3">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Connector: Elbow 117">
            <a:extLst>
              <a:ext uri="{FF2B5EF4-FFF2-40B4-BE49-F238E27FC236}">
                <a16:creationId xmlns:a16="http://schemas.microsoft.com/office/drawing/2014/main" id="{A188B6D7-8287-1D65-FAC3-20BCFC9525EB}"/>
              </a:ext>
            </a:extLst>
          </p:cNvPr>
          <p:cNvCxnSpPr>
            <a:cxnSpLocks/>
            <a:stCxn id="111" idx="3"/>
            <a:endCxn id="67" idx="0"/>
          </p:cNvCxnSpPr>
          <p:nvPr/>
        </p:nvCxnSpPr>
        <p:spPr>
          <a:xfrm rot="5400000">
            <a:off x="4055341" y="1166965"/>
            <a:ext cx="842665" cy="2210790"/>
          </a:xfrm>
          <a:prstGeom prst="bentConnector3">
            <a:avLst>
              <a:gd name="adj1" fmla="val 81107"/>
            </a:avLst>
          </a:prstGeom>
          <a:ln w="9525">
            <a:solidFill>
              <a:srgbClr val="0070C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11" name="Flowchart: Data 210">
            <a:extLst>
              <a:ext uri="{FF2B5EF4-FFF2-40B4-BE49-F238E27FC236}">
                <a16:creationId xmlns:a16="http://schemas.microsoft.com/office/drawing/2014/main" id="{8C745D25-D3E7-5601-D32A-642C31FE9DF2}"/>
              </a:ext>
            </a:extLst>
          </p:cNvPr>
          <p:cNvSpPr/>
          <p:nvPr/>
        </p:nvSpPr>
        <p:spPr>
          <a:xfrm>
            <a:off x="2768336" y="3921124"/>
            <a:ext cx="1918875" cy="343049"/>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a:bodyPr>
          <a:lstStyle/>
          <a:p>
            <a:pPr algn="ctr">
              <a:lnSpc>
                <a:spcPct val="105000"/>
              </a:lnSpc>
              <a:spcAft>
                <a:spcPts val="865"/>
              </a:spcAft>
            </a:pPr>
            <a:r>
              <a:rPr lang="ro-RO" sz="900" kern="1200" dirty="0">
                <a:solidFill>
                  <a:srgbClr val="FFFFFF"/>
                </a:solidFill>
                <a:effectLst/>
                <a:ea typeface="Calibri" panose="020F0502020204030204" pitchFamily="34" charset="0"/>
                <a:cs typeface="Calibri" panose="020F0502020204030204" pitchFamily="34" charset="0"/>
              </a:rPr>
              <a:t>Rector UAB</a:t>
            </a:r>
            <a:endParaRPr lang="ro-RO" sz="1100" dirty="0">
              <a:effectLst/>
              <a:ea typeface="Calibri" panose="020F0502020204030204" pitchFamily="34" charset="0"/>
              <a:cs typeface="Times New Roman" panose="02020603050405020304" pitchFamily="18" charset="0"/>
            </a:endParaRPr>
          </a:p>
        </p:txBody>
      </p:sp>
      <p:cxnSp>
        <p:nvCxnSpPr>
          <p:cNvPr id="226" name="Connector: Elbow 225">
            <a:extLst>
              <a:ext uri="{FF2B5EF4-FFF2-40B4-BE49-F238E27FC236}">
                <a16:creationId xmlns:a16="http://schemas.microsoft.com/office/drawing/2014/main" id="{39FFFE68-82B6-2E0E-EEEA-B1F8D302C077}"/>
              </a:ext>
            </a:extLst>
          </p:cNvPr>
          <p:cNvCxnSpPr>
            <a:cxnSpLocks/>
            <a:stCxn id="211" idx="4"/>
            <a:endCxn id="231" idx="0"/>
          </p:cNvCxnSpPr>
          <p:nvPr/>
        </p:nvCxnSpPr>
        <p:spPr>
          <a:xfrm rot="5400000">
            <a:off x="3294845" y="4132432"/>
            <a:ext cx="301188" cy="56467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31" name="Rectangle 230">
            <a:extLst>
              <a:ext uri="{FF2B5EF4-FFF2-40B4-BE49-F238E27FC236}">
                <a16:creationId xmlns:a16="http://schemas.microsoft.com/office/drawing/2014/main" id="{F90EFE2D-5D4D-443A-8B38-D9E3A7D38859}"/>
              </a:ext>
            </a:extLst>
          </p:cNvPr>
          <p:cNvSpPr/>
          <p:nvPr/>
        </p:nvSpPr>
        <p:spPr>
          <a:xfrm>
            <a:off x="2621965" y="4565361"/>
            <a:ext cx="1082278" cy="603067"/>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a:bodyPr>
          <a:lstStyle/>
          <a:p>
            <a:pPr algn="ctr">
              <a:lnSpc>
                <a:spcPct val="105000"/>
              </a:lnSpc>
              <a:spcAft>
                <a:spcPts val="865"/>
              </a:spcAft>
            </a:pPr>
            <a:r>
              <a:rPr lang="ro-RO" sz="900" dirty="0">
                <a:ea typeface="Calibri" panose="020F0502020204030204" pitchFamily="34" charset="0"/>
                <a:cs typeface="Times New Roman" panose="02020603050405020304" pitchFamily="18" charset="0"/>
              </a:rPr>
              <a:t>Numește comisia de analiză</a:t>
            </a:r>
            <a:endParaRPr lang="ro-RO" sz="900" dirty="0">
              <a:effectLst/>
              <a:ea typeface="Calibri" panose="020F0502020204030204" pitchFamily="34" charset="0"/>
              <a:cs typeface="Times New Roman" panose="02020603050405020304" pitchFamily="18" charset="0"/>
            </a:endParaRPr>
          </a:p>
        </p:txBody>
      </p:sp>
      <p:cxnSp>
        <p:nvCxnSpPr>
          <p:cNvPr id="239" name="Connector: Elbow 238">
            <a:extLst>
              <a:ext uri="{FF2B5EF4-FFF2-40B4-BE49-F238E27FC236}">
                <a16:creationId xmlns:a16="http://schemas.microsoft.com/office/drawing/2014/main" id="{DC3AAA14-2634-C2CF-5854-F66952C187E2}"/>
              </a:ext>
            </a:extLst>
          </p:cNvPr>
          <p:cNvCxnSpPr>
            <a:cxnSpLocks/>
            <a:stCxn id="231" idx="2"/>
            <a:endCxn id="100" idx="1"/>
          </p:cNvCxnSpPr>
          <p:nvPr/>
        </p:nvCxnSpPr>
        <p:spPr>
          <a:xfrm rot="16200000" flipH="1">
            <a:off x="1769667" y="6561864"/>
            <a:ext cx="2843885" cy="5701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42" name="Flowchart: Data 241">
            <a:extLst>
              <a:ext uri="{FF2B5EF4-FFF2-40B4-BE49-F238E27FC236}">
                <a16:creationId xmlns:a16="http://schemas.microsoft.com/office/drawing/2014/main" id="{87EFCC91-77C1-6C44-8972-4CD820CA864E}"/>
              </a:ext>
            </a:extLst>
          </p:cNvPr>
          <p:cNvSpPr/>
          <p:nvPr/>
        </p:nvSpPr>
        <p:spPr>
          <a:xfrm>
            <a:off x="3707246" y="5695482"/>
            <a:ext cx="1918875" cy="423744"/>
          </a:xfrm>
          <a:prstGeom prst="flowChartInputOutpu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a:bodyPr>
          <a:lstStyle/>
          <a:p>
            <a:pPr algn="ctr">
              <a:lnSpc>
                <a:spcPct val="105000"/>
              </a:lnSpc>
              <a:spcAft>
                <a:spcPts val="865"/>
              </a:spcAft>
            </a:pPr>
            <a:r>
              <a:rPr lang="ro-RO" sz="900" dirty="0">
                <a:solidFill>
                  <a:srgbClr val="FFFFFF"/>
                </a:solidFill>
                <a:ea typeface="Calibri" panose="020F0502020204030204" pitchFamily="34" charset="0"/>
                <a:cs typeface="Calibri" panose="020F0502020204030204" pitchFamily="34" charset="0"/>
              </a:rPr>
              <a:t>Ministerul Educației</a:t>
            </a:r>
            <a:endParaRPr lang="ro-RO" sz="1100" dirty="0">
              <a:effectLst/>
              <a:ea typeface="Calibri" panose="020F0502020204030204" pitchFamily="34" charset="0"/>
              <a:cs typeface="Times New Roman" panose="02020603050405020304" pitchFamily="18" charset="0"/>
            </a:endParaRPr>
          </a:p>
        </p:txBody>
      </p:sp>
      <p:sp>
        <p:nvSpPr>
          <p:cNvPr id="243" name="Rectangle 242">
            <a:extLst>
              <a:ext uri="{FF2B5EF4-FFF2-40B4-BE49-F238E27FC236}">
                <a16:creationId xmlns:a16="http://schemas.microsoft.com/office/drawing/2014/main" id="{45102056-D754-4F4D-2B67-7C9B0EBC949C}"/>
              </a:ext>
            </a:extLst>
          </p:cNvPr>
          <p:cNvSpPr/>
          <p:nvPr/>
        </p:nvSpPr>
        <p:spPr>
          <a:xfrm>
            <a:off x="3792239" y="6773915"/>
            <a:ext cx="2227215" cy="758184"/>
          </a:xfrm>
          <a:prstGeom prst="rect">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a:bodyPr>
          <a:lstStyle/>
          <a:p>
            <a:pPr algn="ctr">
              <a:lnSpc>
                <a:spcPct val="105000"/>
              </a:lnSpc>
              <a:spcAft>
                <a:spcPts val="865"/>
              </a:spcAft>
            </a:pPr>
            <a:r>
              <a:rPr lang="ro-RO" sz="900" kern="1200" dirty="0">
                <a:solidFill>
                  <a:srgbClr val="FFFFFF"/>
                </a:solidFill>
                <a:effectLst/>
                <a:ea typeface="Calibri" panose="020F0502020204030204" pitchFamily="34" charset="0"/>
                <a:cs typeface="Times New Roman" panose="02020603050405020304" pitchFamily="18" charset="0"/>
              </a:rPr>
              <a:t>Aprobă  comisia de analiză în cazul personalului  de conducere, îndrumare și de control și soluționează contestațiile  privind deciziile Senatului UAB</a:t>
            </a:r>
            <a:endParaRPr lang="ro-RO" sz="1100" dirty="0">
              <a:effectLst/>
              <a:ea typeface="Calibri" panose="020F0502020204030204" pitchFamily="34" charset="0"/>
              <a:cs typeface="Times New Roman" panose="02020603050405020304" pitchFamily="18" charset="0"/>
            </a:endParaRPr>
          </a:p>
        </p:txBody>
      </p:sp>
      <p:cxnSp>
        <p:nvCxnSpPr>
          <p:cNvPr id="250" name="Connector: Elbow 249">
            <a:extLst>
              <a:ext uri="{FF2B5EF4-FFF2-40B4-BE49-F238E27FC236}">
                <a16:creationId xmlns:a16="http://schemas.microsoft.com/office/drawing/2014/main" id="{5AF93D31-84C2-C8F5-1F42-A123234324A2}"/>
              </a:ext>
            </a:extLst>
          </p:cNvPr>
          <p:cNvCxnSpPr>
            <a:cxnSpLocks/>
            <a:stCxn id="242" idx="4"/>
            <a:endCxn id="243" idx="0"/>
          </p:cNvCxnSpPr>
          <p:nvPr/>
        </p:nvCxnSpPr>
        <p:spPr>
          <a:xfrm rot="16200000" flipH="1">
            <a:off x="4458921" y="6326988"/>
            <a:ext cx="654689" cy="23916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4" name="Connector: Elbow 283">
            <a:extLst>
              <a:ext uri="{FF2B5EF4-FFF2-40B4-BE49-F238E27FC236}">
                <a16:creationId xmlns:a16="http://schemas.microsoft.com/office/drawing/2014/main" id="{4068D5FD-57BE-0029-CFC4-B79158AAFF06}"/>
              </a:ext>
            </a:extLst>
          </p:cNvPr>
          <p:cNvCxnSpPr>
            <a:cxnSpLocks/>
            <a:stCxn id="242" idx="5"/>
            <a:endCxn id="101" idx="3"/>
          </p:cNvCxnSpPr>
          <p:nvPr/>
        </p:nvCxnSpPr>
        <p:spPr>
          <a:xfrm flipH="1">
            <a:off x="3065806" y="5907354"/>
            <a:ext cx="2368428" cy="3331316"/>
          </a:xfrm>
          <a:prstGeom prst="bentConnector4">
            <a:avLst>
              <a:gd name="adj1" fmla="val -36286"/>
              <a:gd name="adj2" fmla="val 113633"/>
            </a:avLst>
          </a:prstGeom>
          <a:ln>
            <a:tailEnd type="triangle"/>
          </a:ln>
        </p:spPr>
        <p:style>
          <a:lnRef idx="1">
            <a:schemeClr val="accent1"/>
          </a:lnRef>
          <a:fillRef idx="0">
            <a:schemeClr val="accent1"/>
          </a:fillRef>
          <a:effectRef idx="0">
            <a:schemeClr val="accent1"/>
          </a:effectRef>
          <a:fontRef idx="minor">
            <a:schemeClr val="tx1"/>
          </a:fontRef>
        </p:style>
      </p:cxnSp>
      <p:sp>
        <p:nvSpPr>
          <p:cNvPr id="289" name="Flowchart: Data 288">
            <a:extLst>
              <a:ext uri="{FF2B5EF4-FFF2-40B4-BE49-F238E27FC236}">
                <a16:creationId xmlns:a16="http://schemas.microsoft.com/office/drawing/2014/main" id="{696A6507-9D85-5923-0A36-456B20D49F6E}"/>
              </a:ext>
            </a:extLst>
          </p:cNvPr>
          <p:cNvSpPr/>
          <p:nvPr/>
        </p:nvSpPr>
        <p:spPr>
          <a:xfrm>
            <a:off x="119141" y="1349884"/>
            <a:ext cx="1918875" cy="402507"/>
          </a:xfrm>
          <a:prstGeom prst="flowChartInputOutpu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a:bodyPr>
          <a:lstStyle/>
          <a:p>
            <a:pPr algn="ctr">
              <a:lnSpc>
                <a:spcPct val="105000"/>
              </a:lnSpc>
              <a:spcAft>
                <a:spcPts val="865"/>
              </a:spcAft>
            </a:pPr>
            <a:r>
              <a:rPr lang="ro-RO" sz="900" kern="1200" dirty="0">
                <a:solidFill>
                  <a:srgbClr val="FFFFFF"/>
                </a:solidFill>
                <a:effectLst/>
                <a:ea typeface="Calibri" panose="020F0502020204030204" pitchFamily="34" charset="0"/>
                <a:cs typeface="Calibri" panose="020F0502020204030204" pitchFamily="34" charset="0"/>
              </a:rPr>
              <a:t>Avertizor în interes public</a:t>
            </a:r>
            <a:endParaRPr lang="ro-RO" sz="1100" dirty="0">
              <a:effectLst/>
              <a:ea typeface="Calibri" panose="020F0502020204030204" pitchFamily="34" charset="0"/>
              <a:cs typeface="Times New Roman" panose="02020603050405020304" pitchFamily="18" charset="0"/>
            </a:endParaRPr>
          </a:p>
        </p:txBody>
      </p:sp>
      <p:sp>
        <p:nvSpPr>
          <p:cNvPr id="296" name="Rectangle 295">
            <a:extLst>
              <a:ext uri="{FF2B5EF4-FFF2-40B4-BE49-F238E27FC236}">
                <a16:creationId xmlns:a16="http://schemas.microsoft.com/office/drawing/2014/main" id="{93F03153-95FB-0D5C-28FE-EE48E00E38AF}"/>
              </a:ext>
            </a:extLst>
          </p:cNvPr>
          <p:cNvSpPr/>
          <p:nvPr/>
        </p:nvSpPr>
        <p:spPr>
          <a:xfrm>
            <a:off x="2200015" y="1008417"/>
            <a:ext cx="1399200" cy="509224"/>
          </a:xfrm>
          <a:prstGeom prst="rect">
            <a:avLst/>
          </a:prstGeom>
          <a:gradFill>
            <a:gsLst>
              <a:gs pos="0">
                <a:schemeClr val="accent2">
                  <a:satMod val="103000"/>
                  <a:lumMod val="102000"/>
                  <a:tint val="94000"/>
                </a:schemeClr>
              </a:gs>
              <a:gs pos="33000">
                <a:schemeClr val="accent2">
                  <a:lumMod val="40000"/>
                  <a:lumOff val="6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ot="0" spcFirstLastPara="0" vert="horz" wrap="square" lIns="98694" tIns="49347" rIns="98694" bIns="49347" numCol="1" spcCol="0" rtlCol="0" fromWordArt="0" anchor="ctr" anchorCtr="0" forceAA="0" compatLnSpc="1">
            <a:prstTxWarp prst="textNoShape">
              <a:avLst/>
            </a:prstTxWarp>
            <a:normAutofit lnSpcReduction="10000"/>
          </a:bodyPr>
          <a:lstStyle/>
          <a:p>
            <a:pPr algn="ctr">
              <a:lnSpc>
                <a:spcPct val="105000"/>
              </a:lnSpc>
              <a:spcAft>
                <a:spcPts val="865"/>
              </a:spcAft>
            </a:pPr>
            <a:r>
              <a:rPr lang="ro-RO" sz="900" b="1" dirty="0">
                <a:solidFill>
                  <a:schemeClr val="bg1"/>
                </a:solidFill>
                <a:ea typeface="Calibri" panose="020F0502020204030204" pitchFamily="34" charset="0"/>
                <a:cs typeface="Times New Roman" panose="02020603050405020304" pitchFamily="18" charset="0"/>
              </a:rPr>
              <a:t>Raportează pe canalul intern de raportare încălcări ale legii</a:t>
            </a:r>
            <a:endParaRPr lang="ro-RO" sz="900" b="1" dirty="0">
              <a:solidFill>
                <a:schemeClr val="bg1"/>
              </a:solidFill>
              <a:effectLst/>
              <a:ea typeface="Calibri" panose="020F0502020204030204" pitchFamily="34" charset="0"/>
              <a:cs typeface="Times New Roman" panose="02020603050405020304" pitchFamily="18" charset="0"/>
            </a:endParaRPr>
          </a:p>
        </p:txBody>
      </p:sp>
      <p:cxnSp>
        <p:nvCxnSpPr>
          <p:cNvPr id="301" name="Connector: Elbow 300">
            <a:extLst>
              <a:ext uri="{FF2B5EF4-FFF2-40B4-BE49-F238E27FC236}">
                <a16:creationId xmlns:a16="http://schemas.microsoft.com/office/drawing/2014/main" id="{A48FD9C3-7DF1-21C6-67A6-AECA25E00586}"/>
              </a:ext>
            </a:extLst>
          </p:cNvPr>
          <p:cNvCxnSpPr>
            <a:cxnSpLocks/>
            <a:stCxn id="289" idx="0"/>
            <a:endCxn id="296" idx="1"/>
          </p:cNvCxnSpPr>
          <p:nvPr/>
        </p:nvCxnSpPr>
        <p:spPr>
          <a:xfrm rot="5400000" flipH="1" flipV="1">
            <a:off x="1691813" y="841683"/>
            <a:ext cx="86855" cy="929549"/>
          </a:xfrm>
          <a:prstGeom prst="bentConnector2">
            <a:avLst/>
          </a:prstGeom>
          <a:ln w="95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7" name="Connector: Elbow 306">
            <a:extLst>
              <a:ext uri="{FF2B5EF4-FFF2-40B4-BE49-F238E27FC236}">
                <a16:creationId xmlns:a16="http://schemas.microsoft.com/office/drawing/2014/main" id="{F085E2C3-028B-F348-E28F-E1B9862032AD}"/>
              </a:ext>
            </a:extLst>
          </p:cNvPr>
          <p:cNvCxnSpPr>
            <a:cxnSpLocks/>
            <a:stCxn id="111" idx="2"/>
            <a:endCxn id="62" idx="3"/>
          </p:cNvCxnSpPr>
          <p:nvPr/>
        </p:nvCxnSpPr>
        <p:spPr>
          <a:xfrm rot="10800000" flipV="1">
            <a:off x="3877038" y="1646033"/>
            <a:ext cx="1285271" cy="355574"/>
          </a:xfrm>
          <a:prstGeom prst="bentConnector3">
            <a:avLst>
              <a:gd name="adj1" fmla="val 50000"/>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15" name="Connector: Elbow 314">
            <a:extLst>
              <a:ext uri="{FF2B5EF4-FFF2-40B4-BE49-F238E27FC236}">
                <a16:creationId xmlns:a16="http://schemas.microsoft.com/office/drawing/2014/main" id="{09B7025F-FC27-2E31-D937-B2C61A392528}"/>
              </a:ext>
            </a:extLst>
          </p:cNvPr>
          <p:cNvCxnSpPr>
            <a:cxnSpLocks/>
            <a:stCxn id="62" idx="1"/>
            <a:endCxn id="289" idx="4"/>
          </p:cNvCxnSpPr>
          <p:nvPr/>
        </p:nvCxnSpPr>
        <p:spPr>
          <a:xfrm rot="10800000">
            <a:off x="1078579" y="1752391"/>
            <a:ext cx="1066870" cy="249216"/>
          </a:xfrm>
          <a:prstGeom prst="bentConnector2">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18" name="Connector: Elbow 317">
            <a:extLst>
              <a:ext uri="{FF2B5EF4-FFF2-40B4-BE49-F238E27FC236}">
                <a16:creationId xmlns:a16="http://schemas.microsoft.com/office/drawing/2014/main" id="{7CFEE673-1B2D-D6FB-C2F2-2694902CD070}"/>
              </a:ext>
            </a:extLst>
          </p:cNvPr>
          <p:cNvCxnSpPr>
            <a:cxnSpLocks/>
            <a:stCxn id="296" idx="3"/>
            <a:endCxn id="111" idx="1"/>
          </p:cNvCxnSpPr>
          <p:nvPr/>
        </p:nvCxnSpPr>
        <p:spPr>
          <a:xfrm>
            <a:off x="3599215" y="1263029"/>
            <a:ext cx="2122773" cy="178008"/>
          </a:xfrm>
          <a:prstGeom prst="bentConnector2">
            <a:avLst/>
          </a:prstGeom>
          <a:ln w="95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1" name="Connector: Elbow 360">
            <a:extLst>
              <a:ext uri="{FF2B5EF4-FFF2-40B4-BE49-F238E27FC236}">
                <a16:creationId xmlns:a16="http://schemas.microsoft.com/office/drawing/2014/main" id="{CDF29544-8A32-3C44-4930-B7CDF2645F3C}"/>
              </a:ext>
            </a:extLst>
          </p:cNvPr>
          <p:cNvCxnSpPr>
            <a:cxnSpLocks/>
            <a:stCxn id="111" idx="4"/>
          </p:cNvCxnSpPr>
          <p:nvPr/>
        </p:nvCxnSpPr>
        <p:spPr>
          <a:xfrm rot="5400000">
            <a:off x="4127186" y="2326322"/>
            <a:ext cx="2070096" cy="1119508"/>
          </a:xfrm>
          <a:prstGeom prst="bentConnector3">
            <a:avLst>
              <a:gd name="adj1" fmla="val 35865"/>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70" name="Straight Arrow Connector 369">
            <a:extLst>
              <a:ext uri="{FF2B5EF4-FFF2-40B4-BE49-F238E27FC236}">
                <a16:creationId xmlns:a16="http://schemas.microsoft.com/office/drawing/2014/main" id="{52F698EE-7A59-EB22-6DAB-37027DE97D9D}"/>
              </a:ext>
            </a:extLst>
          </p:cNvPr>
          <p:cNvCxnSpPr>
            <a:cxnSpLocks/>
            <a:endCxn id="72" idx="1"/>
          </p:cNvCxnSpPr>
          <p:nvPr/>
        </p:nvCxnSpPr>
        <p:spPr>
          <a:xfrm>
            <a:off x="4604902" y="3310572"/>
            <a:ext cx="344333" cy="0"/>
          </a:xfrm>
          <a:prstGeom prst="straightConnector1">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77" name="Connector: Elbow 376">
            <a:extLst>
              <a:ext uri="{FF2B5EF4-FFF2-40B4-BE49-F238E27FC236}">
                <a16:creationId xmlns:a16="http://schemas.microsoft.com/office/drawing/2014/main" id="{D28E53B7-D302-A46C-00C0-79789164CC75}"/>
              </a:ext>
            </a:extLst>
          </p:cNvPr>
          <p:cNvCxnSpPr>
            <a:cxnSpLocks/>
            <a:stCxn id="111" idx="5"/>
            <a:endCxn id="76" idx="0"/>
          </p:cNvCxnSpPr>
          <p:nvPr/>
        </p:nvCxnSpPr>
        <p:spPr>
          <a:xfrm flipH="1">
            <a:off x="5361419" y="1646033"/>
            <a:ext cx="920249" cy="2899402"/>
          </a:xfrm>
          <a:prstGeom prst="bentConnector4">
            <a:avLst>
              <a:gd name="adj1" fmla="val -24841"/>
              <a:gd name="adj2" fmla="val 85703"/>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42" name="Connector: Elbow 441">
            <a:extLst>
              <a:ext uri="{FF2B5EF4-FFF2-40B4-BE49-F238E27FC236}">
                <a16:creationId xmlns:a16="http://schemas.microsoft.com/office/drawing/2014/main" id="{C022EFCC-4BCC-D282-1F25-4744DFC079B0}"/>
              </a:ext>
            </a:extLst>
          </p:cNvPr>
          <p:cNvCxnSpPr>
            <a:cxnSpLocks/>
            <a:stCxn id="76" idx="3"/>
            <a:endCxn id="101" idx="4"/>
          </p:cNvCxnSpPr>
          <p:nvPr/>
        </p:nvCxnSpPr>
        <p:spPr>
          <a:xfrm flipH="1">
            <a:off x="3213200" y="4843315"/>
            <a:ext cx="3285845" cy="4395355"/>
          </a:xfrm>
          <a:prstGeom prst="bentConnector4">
            <a:avLst>
              <a:gd name="adj1" fmla="val -3061"/>
              <a:gd name="adj2" fmla="val 112136"/>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56" name="Connector: Elbow 455">
            <a:extLst>
              <a:ext uri="{FF2B5EF4-FFF2-40B4-BE49-F238E27FC236}">
                <a16:creationId xmlns:a16="http://schemas.microsoft.com/office/drawing/2014/main" id="{D48057D8-D112-C621-2297-A7844E72E21D}"/>
              </a:ext>
            </a:extLst>
          </p:cNvPr>
          <p:cNvCxnSpPr>
            <a:cxnSpLocks/>
            <a:stCxn id="85" idx="5"/>
            <a:endCxn id="111" idx="0"/>
          </p:cNvCxnSpPr>
          <p:nvPr/>
        </p:nvCxnSpPr>
        <p:spPr>
          <a:xfrm flipV="1">
            <a:off x="2094122" y="1441037"/>
            <a:ext cx="3767786" cy="5053241"/>
          </a:xfrm>
          <a:prstGeom prst="bentConnector4">
            <a:avLst>
              <a:gd name="adj1" fmla="val 123904"/>
              <a:gd name="adj2" fmla="val 104524"/>
            </a:avLst>
          </a:prstGeom>
          <a:ln w="952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09" name="Connector: Elbow 508">
            <a:extLst>
              <a:ext uri="{FF2B5EF4-FFF2-40B4-BE49-F238E27FC236}">
                <a16:creationId xmlns:a16="http://schemas.microsoft.com/office/drawing/2014/main" id="{0E1BF08A-B75E-960D-1E32-1EC399BD4151}"/>
              </a:ext>
            </a:extLst>
          </p:cNvPr>
          <p:cNvCxnSpPr>
            <a:cxnSpLocks/>
            <a:stCxn id="243" idx="1"/>
            <a:endCxn id="85" idx="0"/>
          </p:cNvCxnSpPr>
          <p:nvPr/>
        </p:nvCxnSpPr>
        <p:spPr>
          <a:xfrm rot="10800000">
            <a:off x="1532225" y="6289283"/>
            <a:ext cx="2260014" cy="863725"/>
          </a:xfrm>
          <a:prstGeom prst="bentConnector4">
            <a:avLst>
              <a:gd name="adj1" fmla="val 33425"/>
              <a:gd name="adj2" fmla="val 126467"/>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7" name="Connector: Elbow 516">
            <a:extLst>
              <a:ext uri="{FF2B5EF4-FFF2-40B4-BE49-F238E27FC236}">
                <a16:creationId xmlns:a16="http://schemas.microsoft.com/office/drawing/2014/main" id="{15D2C162-11F7-0247-4DE5-0E01C1C6DEC7}"/>
              </a:ext>
            </a:extLst>
          </p:cNvPr>
          <p:cNvCxnSpPr>
            <a:cxnSpLocks/>
            <a:stCxn id="231" idx="3"/>
            <a:endCxn id="242" idx="2"/>
          </p:cNvCxnSpPr>
          <p:nvPr/>
        </p:nvCxnSpPr>
        <p:spPr>
          <a:xfrm>
            <a:off x="3704243" y="4866895"/>
            <a:ext cx="194891" cy="1040459"/>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537" name="Oval 536">
            <a:extLst>
              <a:ext uri="{FF2B5EF4-FFF2-40B4-BE49-F238E27FC236}">
                <a16:creationId xmlns:a16="http://schemas.microsoft.com/office/drawing/2014/main" id="{55CFFAE3-BA9A-C7AE-5EDD-FE0ED7596134}"/>
              </a:ext>
            </a:extLst>
          </p:cNvPr>
          <p:cNvSpPr/>
          <p:nvPr/>
        </p:nvSpPr>
        <p:spPr>
          <a:xfrm>
            <a:off x="16702" y="2025669"/>
            <a:ext cx="1491610" cy="402507"/>
          </a:xfrm>
          <a:prstGeom prst="ellipse">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ro-RO" sz="800" dirty="0">
                <a:ln w="0"/>
                <a:solidFill>
                  <a:schemeClr val="bg1"/>
                </a:solidFill>
                <a:effectLst>
                  <a:outerShdw blurRad="38100" dist="25400" dir="5400000" algn="ctr" rotWithShape="0">
                    <a:srgbClr val="6E747A">
                      <a:alpha val="43000"/>
                    </a:srgbClr>
                  </a:outerShdw>
                </a:effectLst>
              </a:rPr>
              <a:t>Utilizează canalele externe de raportare</a:t>
            </a:r>
            <a:endParaRPr lang="en-GB" sz="800" dirty="0">
              <a:ln w="0"/>
              <a:solidFill>
                <a:schemeClr val="bg1"/>
              </a:solidFill>
              <a:effectLst>
                <a:outerShdw blurRad="38100" dist="25400" dir="5400000" algn="ctr" rotWithShape="0">
                  <a:srgbClr val="6E747A">
                    <a:alpha val="43000"/>
                  </a:srgbClr>
                </a:outerShdw>
              </a:effectLst>
            </a:endParaRPr>
          </a:p>
        </p:txBody>
      </p:sp>
      <p:cxnSp>
        <p:nvCxnSpPr>
          <p:cNvPr id="539" name="Connector: Elbow 538">
            <a:extLst>
              <a:ext uri="{FF2B5EF4-FFF2-40B4-BE49-F238E27FC236}">
                <a16:creationId xmlns:a16="http://schemas.microsoft.com/office/drawing/2014/main" id="{7E6E056C-13B0-9508-6D98-394C143D1526}"/>
              </a:ext>
            </a:extLst>
          </p:cNvPr>
          <p:cNvCxnSpPr>
            <a:cxnSpLocks/>
            <a:stCxn id="289" idx="3"/>
            <a:endCxn id="537" idx="0"/>
          </p:cNvCxnSpPr>
          <p:nvPr/>
        </p:nvCxnSpPr>
        <p:spPr>
          <a:xfrm rot="5400000">
            <a:off x="687960" y="1826938"/>
            <a:ext cx="273278" cy="124184"/>
          </a:xfrm>
          <a:prstGeom prst="bentConnector3">
            <a:avLst/>
          </a:prstGeom>
          <a:ln w="95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77" name="Connector: Elbow 576">
            <a:extLst>
              <a:ext uri="{FF2B5EF4-FFF2-40B4-BE49-F238E27FC236}">
                <a16:creationId xmlns:a16="http://schemas.microsoft.com/office/drawing/2014/main" id="{D3C21942-B639-178A-EC3E-EBE4B6CD6CA9}"/>
              </a:ext>
            </a:extLst>
          </p:cNvPr>
          <p:cNvCxnSpPr>
            <a:stCxn id="111" idx="3"/>
            <a:endCxn id="59" idx="0"/>
          </p:cNvCxnSpPr>
          <p:nvPr/>
        </p:nvCxnSpPr>
        <p:spPr>
          <a:xfrm rot="5400000">
            <a:off x="3035919" y="51915"/>
            <a:ext cx="747036" cy="4345263"/>
          </a:xfrm>
          <a:prstGeom prst="bentConnector3">
            <a:avLst>
              <a:gd name="adj1" fmla="val 77745"/>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80" name="Connector: Elbow 579">
            <a:extLst>
              <a:ext uri="{FF2B5EF4-FFF2-40B4-BE49-F238E27FC236}">
                <a16:creationId xmlns:a16="http://schemas.microsoft.com/office/drawing/2014/main" id="{A78327DE-A7F9-6989-8CDD-E6AAC6349DEC}"/>
              </a:ext>
            </a:extLst>
          </p:cNvPr>
          <p:cNvCxnSpPr>
            <a:cxnSpLocks/>
            <a:stCxn id="77" idx="3"/>
            <a:endCxn id="111" idx="0"/>
          </p:cNvCxnSpPr>
          <p:nvPr/>
        </p:nvCxnSpPr>
        <p:spPr>
          <a:xfrm flipV="1">
            <a:off x="2281422" y="1441037"/>
            <a:ext cx="3580486" cy="4107655"/>
          </a:xfrm>
          <a:prstGeom prst="bentConnector4">
            <a:avLst>
              <a:gd name="adj1" fmla="val 123234"/>
              <a:gd name="adj2" fmla="val 104378"/>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95" name="Connector: Elbow 594">
            <a:extLst>
              <a:ext uri="{FF2B5EF4-FFF2-40B4-BE49-F238E27FC236}">
                <a16:creationId xmlns:a16="http://schemas.microsoft.com/office/drawing/2014/main" id="{02374210-6D3F-05C0-6511-78B01F7692F4}"/>
              </a:ext>
            </a:extLst>
          </p:cNvPr>
          <p:cNvCxnSpPr>
            <a:cxnSpLocks/>
            <a:stCxn id="67" idx="1"/>
          </p:cNvCxnSpPr>
          <p:nvPr/>
        </p:nvCxnSpPr>
        <p:spPr>
          <a:xfrm rot="10800000" flipV="1">
            <a:off x="2389649" y="3100637"/>
            <a:ext cx="129114" cy="5123548"/>
          </a:xfrm>
          <a:prstGeom prst="bentConnector2">
            <a:avLst/>
          </a:prstGeom>
          <a:ln w="9525">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06" name="Connector: Elbow 605">
            <a:extLst>
              <a:ext uri="{FF2B5EF4-FFF2-40B4-BE49-F238E27FC236}">
                <a16:creationId xmlns:a16="http://schemas.microsoft.com/office/drawing/2014/main" id="{C0EA67ED-84C9-6B56-F70E-7ADE3E9AEEA8}"/>
              </a:ext>
            </a:extLst>
          </p:cNvPr>
          <p:cNvCxnSpPr>
            <a:cxnSpLocks/>
            <a:stCxn id="112" idx="4"/>
            <a:endCxn id="77" idx="0"/>
          </p:cNvCxnSpPr>
          <p:nvPr/>
        </p:nvCxnSpPr>
        <p:spPr>
          <a:xfrm rot="5400000">
            <a:off x="1081036" y="4961176"/>
            <a:ext cx="281830" cy="80805"/>
          </a:xfrm>
          <a:prstGeom prst="bentConnector3">
            <a:avLst/>
          </a:prstGeom>
          <a:ln w="9525">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66684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1081</TotalTime>
  <Words>331</Words>
  <Application>Microsoft Office PowerPoint</Application>
  <PresentationFormat>A4 Paper (210x297 mm)</PresentationFormat>
  <Paragraphs>26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Daniela Campean</dc:creator>
  <cp:lastModifiedBy>Daniela Campean</cp:lastModifiedBy>
  <cp:revision>44</cp:revision>
  <cp:lastPrinted>2021-06-08T10:33:54Z</cp:lastPrinted>
  <dcterms:created xsi:type="dcterms:W3CDTF">2021-05-25T08:08:19Z</dcterms:created>
  <dcterms:modified xsi:type="dcterms:W3CDTF">2023-10-03T06:25:26Z</dcterms:modified>
</cp:coreProperties>
</file>