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61" r:id="rId4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D5AC4"/>
    <a:srgbClr val="97CF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93" d="100"/>
          <a:sy n="93" d="100"/>
        </p:scale>
        <p:origin x="802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89730-4E7A-421D-BB13-4C70B2137318}" type="datetimeFigureOut">
              <a:rPr lang="ro-RO" smtClean="0"/>
              <a:t>01.10.2024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2C538-347C-4880-AAD2-D2570DBA60E1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8598433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89730-4E7A-421D-BB13-4C70B2137318}" type="datetimeFigureOut">
              <a:rPr lang="ro-RO" smtClean="0"/>
              <a:t>01.10.2024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2C538-347C-4880-AAD2-D2570DBA60E1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9179992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89730-4E7A-421D-BB13-4C70B2137318}" type="datetimeFigureOut">
              <a:rPr lang="ro-RO" smtClean="0"/>
              <a:t>01.10.2024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2C538-347C-4880-AAD2-D2570DBA60E1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0439372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89730-4E7A-421D-BB13-4C70B2137318}" type="datetimeFigureOut">
              <a:rPr lang="ro-RO" smtClean="0"/>
              <a:t>01.10.2024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2C538-347C-4880-AAD2-D2570DBA60E1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4939652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89730-4E7A-421D-BB13-4C70B2137318}" type="datetimeFigureOut">
              <a:rPr lang="ro-RO" smtClean="0"/>
              <a:t>01.10.2024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2C538-347C-4880-AAD2-D2570DBA60E1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3129967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89730-4E7A-421D-BB13-4C70B2137318}" type="datetimeFigureOut">
              <a:rPr lang="ro-RO" smtClean="0"/>
              <a:t>01.10.2024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2C538-347C-4880-AAD2-D2570DBA60E1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751971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89730-4E7A-421D-BB13-4C70B2137318}" type="datetimeFigureOut">
              <a:rPr lang="ro-RO" smtClean="0"/>
              <a:t>01.10.2024</a:t>
            </a:fld>
            <a:endParaRPr lang="ro-R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2C538-347C-4880-AAD2-D2570DBA60E1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4852531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89730-4E7A-421D-BB13-4C70B2137318}" type="datetimeFigureOut">
              <a:rPr lang="ro-RO" smtClean="0"/>
              <a:t>01.10.2024</a:t>
            </a:fld>
            <a:endParaRPr lang="ro-R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2C538-347C-4880-AAD2-D2570DBA60E1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816038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89730-4E7A-421D-BB13-4C70B2137318}" type="datetimeFigureOut">
              <a:rPr lang="ro-RO" smtClean="0"/>
              <a:t>01.10.2024</a:t>
            </a:fld>
            <a:endParaRPr lang="ro-R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2C538-347C-4880-AAD2-D2570DBA60E1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6221691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89730-4E7A-421D-BB13-4C70B2137318}" type="datetimeFigureOut">
              <a:rPr lang="ro-RO" smtClean="0"/>
              <a:t>01.10.2024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2C538-347C-4880-AAD2-D2570DBA60E1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40072890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89730-4E7A-421D-BB13-4C70B2137318}" type="datetimeFigureOut">
              <a:rPr lang="ro-RO" smtClean="0"/>
              <a:t>01.10.2024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42C538-347C-4880-AAD2-D2570DBA60E1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4457313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289730-4E7A-421D-BB13-4C70B2137318}" type="datetimeFigureOut">
              <a:rPr lang="ro-RO" smtClean="0"/>
              <a:t>01.10.2024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42C538-347C-4880-AAD2-D2570DBA60E1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821646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351F284C-BACE-8432-C05E-3621BACB904C}"/>
              </a:ext>
            </a:extLst>
          </p:cNvPr>
          <p:cNvSpPr/>
          <p:nvPr/>
        </p:nvSpPr>
        <p:spPr>
          <a:xfrm>
            <a:off x="628991" y="1229472"/>
            <a:ext cx="1154225" cy="464344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o-RO" sz="1138" dirty="0"/>
              <a:t>Director Centru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E882DF8-5640-855B-7DC9-B009AD6D60D1}"/>
              </a:ext>
            </a:extLst>
          </p:cNvPr>
          <p:cNvSpPr/>
          <p:nvPr/>
        </p:nvSpPr>
        <p:spPr>
          <a:xfrm>
            <a:off x="5395744" y="1229472"/>
            <a:ext cx="1154225" cy="464344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o-RO" sz="1138" dirty="0"/>
              <a:t>Decan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6FD9533-417E-B0B5-E6D4-84CF3FEE81F8}"/>
              </a:ext>
            </a:extLst>
          </p:cNvPr>
          <p:cNvSpPr/>
          <p:nvPr/>
        </p:nvSpPr>
        <p:spPr>
          <a:xfrm>
            <a:off x="2223576" y="1229472"/>
            <a:ext cx="2731804" cy="464344"/>
          </a:xfrm>
          <a:prstGeom prst="rect">
            <a:avLst/>
          </a:prstGeom>
          <a:solidFill>
            <a:srgbClr val="AD5AC4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o-RO" sz="1138" dirty="0"/>
              <a:t>Elaborează Cererea de înființare și  dosarul de înființare a Centrului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76E3FE20-6DEA-ED39-55A1-0870ACA00100}"/>
              </a:ext>
            </a:extLst>
          </p:cNvPr>
          <p:cNvCxnSpPr>
            <a:stCxn id="4" idx="3"/>
            <a:endCxn id="8" idx="1"/>
          </p:cNvCxnSpPr>
          <p:nvPr/>
        </p:nvCxnSpPr>
        <p:spPr>
          <a:xfrm>
            <a:off x="1783218" y="1461643"/>
            <a:ext cx="44036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20BE0D59-0923-8122-6D45-B4697BF6FE73}"/>
              </a:ext>
            </a:extLst>
          </p:cNvPr>
          <p:cNvCxnSpPr>
            <a:stCxn id="8" idx="3"/>
            <a:endCxn id="6" idx="1"/>
          </p:cNvCxnSpPr>
          <p:nvPr/>
        </p:nvCxnSpPr>
        <p:spPr>
          <a:xfrm>
            <a:off x="4955383" y="1461643"/>
            <a:ext cx="44036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>
            <a:extLst>
              <a:ext uri="{FF2B5EF4-FFF2-40B4-BE49-F238E27FC236}">
                <a16:creationId xmlns:a16="http://schemas.microsoft.com/office/drawing/2014/main" id="{CC117AAD-2000-4245-FC99-B48A7911CA69}"/>
              </a:ext>
            </a:extLst>
          </p:cNvPr>
          <p:cNvSpPr/>
          <p:nvPr/>
        </p:nvSpPr>
        <p:spPr>
          <a:xfrm>
            <a:off x="7047990" y="1229472"/>
            <a:ext cx="1464046" cy="464344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o-RO" sz="1138" dirty="0"/>
              <a:t>Consiliul Facultății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1235140D-3E69-AD77-B41D-650D2CCF066B}"/>
              </a:ext>
            </a:extLst>
          </p:cNvPr>
          <p:cNvCxnSpPr>
            <a:cxnSpLocks/>
            <a:stCxn id="6" idx="3"/>
            <a:endCxn id="15" idx="1"/>
          </p:cNvCxnSpPr>
          <p:nvPr/>
        </p:nvCxnSpPr>
        <p:spPr>
          <a:xfrm>
            <a:off x="6549966" y="1461643"/>
            <a:ext cx="498020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>
            <a:extLst>
              <a:ext uri="{FF2B5EF4-FFF2-40B4-BE49-F238E27FC236}">
                <a16:creationId xmlns:a16="http://schemas.microsoft.com/office/drawing/2014/main" id="{3409A1DE-998A-C13E-F154-34B75B9DC08D}"/>
              </a:ext>
            </a:extLst>
          </p:cNvPr>
          <p:cNvSpPr/>
          <p:nvPr/>
        </p:nvSpPr>
        <p:spPr>
          <a:xfrm>
            <a:off x="6414108" y="2360227"/>
            <a:ext cx="2731804" cy="464344"/>
          </a:xfrm>
          <a:prstGeom prst="rect">
            <a:avLst/>
          </a:prstGeom>
          <a:solidFill>
            <a:srgbClr val="AD5AC4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o-RO" sz="1138" dirty="0"/>
              <a:t>Analizează Cererea de înființare și  dosarul de înființare a Centrului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DB8DD47B-258E-C129-6382-C08AE083FCBC}"/>
              </a:ext>
            </a:extLst>
          </p:cNvPr>
          <p:cNvSpPr/>
          <p:nvPr/>
        </p:nvSpPr>
        <p:spPr>
          <a:xfrm>
            <a:off x="2949017" y="2351057"/>
            <a:ext cx="2731804" cy="464344"/>
          </a:xfrm>
          <a:prstGeom prst="rect">
            <a:avLst/>
          </a:prstGeom>
          <a:solidFill>
            <a:srgbClr val="AD5AC4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o-RO" sz="1138" dirty="0"/>
              <a:t>Emite avizul de înființare a Centrului și restituie documentația Decanului</a:t>
            </a:r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B913E704-39C0-A37C-700B-E0AD894CCF2C}"/>
              </a:ext>
            </a:extLst>
          </p:cNvPr>
          <p:cNvSpPr/>
          <p:nvPr/>
        </p:nvSpPr>
        <p:spPr>
          <a:xfrm>
            <a:off x="5782126" y="2303128"/>
            <a:ext cx="530679" cy="261258"/>
          </a:xfrm>
          <a:prstGeom prst="ellipse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o-RO" sz="975" dirty="0">
                <a:solidFill>
                  <a:schemeClr val="tx1"/>
                </a:solidFill>
              </a:rPr>
              <a:t>Da</a:t>
            </a:r>
          </a:p>
        </p:txBody>
      </p:sp>
      <p:sp>
        <p:nvSpPr>
          <p:cNvPr id="48" name="Oval 47">
            <a:extLst>
              <a:ext uri="{FF2B5EF4-FFF2-40B4-BE49-F238E27FC236}">
                <a16:creationId xmlns:a16="http://schemas.microsoft.com/office/drawing/2014/main" id="{B040D358-AA10-4696-C0B6-8B935A83967A}"/>
              </a:ext>
            </a:extLst>
          </p:cNvPr>
          <p:cNvSpPr/>
          <p:nvPr/>
        </p:nvSpPr>
        <p:spPr>
          <a:xfrm>
            <a:off x="1105678" y="2606979"/>
            <a:ext cx="1482753" cy="319750"/>
          </a:xfrm>
          <a:prstGeom prst="ellipse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o-RO" sz="1138" dirty="0">
                <a:solidFill>
                  <a:schemeClr val="tx1"/>
                </a:solidFill>
              </a:rPr>
              <a:t>Completări </a:t>
            </a:r>
          </a:p>
          <a:p>
            <a:pPr algn="ctr"/>
            <a:r>
              <a:rPr lang="ro-RO" sz="975" dirty="0">
                <a:solidFill>
                  <a:schemeClr val="tx1"/>
                </a:solidFill>
              </a:rPr>
              <a:t>(dacă este cazul) 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11290D4E-5BE3-5FDB-9B4F-2F9B39926A3F}"/>
              </a:ext>
            </a:extLst>
          </p:cNvPr>
          <p:cNvSpPr/>
          <p:nvPr/>
        </p:nvSpPr>
        <p:spPr>
          <a:xfrm>
            <a:off x="609940" y="4838378"/>
            <a:ext cx="1154225" cy="464344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o-RO" sz="1138" dirty="0"/>
              <a:t>Decan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3826557B-32A6-71B8-A073-69D0530DA55A}"/>
              </a:ext>
            </a:extLst>
          </p:cNvPr>
          <p:cNvSpPr/>
          <p:nvPr/>
        </p:nvSpPr>
        <p:spPr>
          <a:xfrm>
            <a:off x="332014" y="725377"/>
            <a:ext cx="9241972" cy="283026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 sz="1463"/>
          </a:p>
        </p:txBody>
      </p:sp>
      <p:sp>
        <p:nvSpPr>
          <p:cNvPr id="51" name="TextBox 1">
            <a:extLst>
              <a:ext uri="{FF2B5EF4-FFF2-40B4-BE49-F238E27FC236}">
                <a16:creationId xmlns:a16="http://schemas.microsoft.com/office/drawing/2014/main" id="{833AA9BF-76F5-EFF7-7F2D-DBB5CDF904CB}"/>
              </a:ext>
            </a:extLst>
          </p:cNvPr>
          <p:cNvSpPr txBox="1"/>
          <p:nvPr/>
        </p:nvSpPr>
        <p:spPr>
          <a:xfrm>
            <a:off x="8038152" y="370284"/>
            <a:ext cx="1464046" cy="2174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o-RO" sz="813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Anexa 1 - PO – </a:t>
            </a:r>
            <a:r>
              <a:rPr lang="ro-RO" sz="813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CCȘ</a:t>
            </a:r>
            <a:r>
              <a:rPr lang="ro-RO" sz="813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03 </a:t>
            </a:r>
          </a:p>
        </p:txBody>
      </p:sp>
      <p:sp>
        <p:nvSpPr>
          <p:cNvPr id="52" name="TextBox 1">
            <a:extLst>
              <a:ext uri="{FF2B5EF4-FFF2-40B4-BE49-F238E27FC236}">
                <a16:creationId xmlns:a16="http://schemas.microsoft.com/office/drawing/2014/main" id="{1D2FDF38-05CC-3E1F-BBE3-E580EE5F1223}"/>
              </a:ext>
            </a:extLst>
          </p:cNvPr>
          <p:cNvSpPr txBox="1"/>
          <p:nvPr/>
        </p:nvSpPr>
        <p:spPr>
          <a:xfrm>
            <a:off x="595516" y="945479"/>
            <a:ext cx="597625" cy="2174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o-RO" sz="813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ETAPA I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A3FEEB24-AF51-A0A0-D441-50A038B15048}"/>
              </a:ext>
            </a:extLst>
          </p:cNvPr>
          <p:cNvSpPr/>
          <p:nvPr/>
        </p:nvSpPr>
        <p:spPr>
          <a:xfrm>
            <a:off x="332014" y="3968371"/>
            <a:ext cx="9241972" cy="239162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 sz="1463"/>
          </a:p>
        </p:txBody>
      </p:sp>
      <p:sp>
        <p:nvSpPr>
          <p:cNvPr id="54" name="TextBox 1">
            <a:extLst>
              <a:ext uri="{FF2B5EF4-FFF2-40B4-BE49-F238E27FC236}">
                <a16:creationId xmlns:a16="http://schemas.microsoft.com/office/drawing/2014/main" id="{24AF69BE-01F2-2675-20AC-DFBCE145F522}"/>
              </a:ext>
            </a:extLst>
          </p:cNvPr>
          <p:cNvSpPr txBox="1"/>
          <p:nvPr/>
        </p:nvSpPr>
        <p:spPr>
          <a:xfrm>
            <a:off x="628989" y="4114260"/>
            <a:ext cx="701245" cy="2174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o-RO" sz="813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ETAPA II</a:t>
            </a: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937F4136-6ADF-1EFE-6C88-50DCD7B9C1BA}"/>
              </a:ext>
            </a:extLst>
          </p:cNvPr>
          <p:cNvSpPr/>
          <p:nvPr/>
        </p:nvSpPr>
        <p:spPr>
          <a:xfrm>
            <a:off x="4913544" y="4838378"/>
            <a:ext cx="1154225" cy="464344"/>
          </a:xfrm>
          <a:prstGeom prst="rect">
            <a:avLst/>
          </a:prstGeom>
          <a:solidFill>
            <a:srgbClr val="97CFA6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o-RO" sz="1138" dirty="0"/>
              <a:t>Director </a:t>
            </a:r>
            <a:r>
              <a:rPr lang="ro-RO" sz="1138" dirty="0" err="1"/>
              <a:t>CCȘ</a:t>
            </a:r>
            <a:endParaRPr lang="ro-RO" sz="1138" dirty="0"/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D84864BF-75F6-22ED-CDBD-365B5AADE4D7}"/>
              </a:ext>
            </a:extLst>
          </p:cNvPr>
          <p:cNvSpPr/>
          <p:nvPr/>
        </p:nvSpPr>
        <p:spPr>
          <a:xfrm>
            <a:off x="2342640" y="4838378"/>
            <a:ext cx="2072708" cy="464344"/>
          </a:xfrm>
          <a:prstGeom prst="rect">
            <a:avLst/>
          </a:prstGeom>
          <a:solidFill>
            <a:srgbClr val="AD5AC4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o-RO" sz="1138" dirty="0"/>
              <a:t>Înaintează documentația de înființare a Centrului cu avizul CF</a:t>
            </a: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ABF3A4DD-E684-CD57-5354-1DC260F20A58}"/>
              </a:ext>
            </a:extLst>
          </p:cNvPr>
          <p:cNvSpPr/>
          <p:nvPr/>
        </p:nvSpPr>
        <p:spPr>
          <a:xfrm>
            <a:off x="6629399" y="4838378"/>
            <a:ext cx="2541302" cy="464344"/>
          </a:xfrm>
          <a:prstGeom prst="rect">
            <a:avLst/>
          </a:prstGeom>
          <a:solidFill>
            <a:srgbClr val="AD5AC4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o-RO" sz="1138" dirty="0"/>
              <a:t>Verificarea conformității documentației de înființare a Centrului </a:t>
            </a:r>
          </a:p>
        </p:txBody>
      </p:sp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3463A427-EBCF-006F-8D5C-DC94A60AE871}"/>
              </a:ext>
            </a:extLst>
          </p:cNvPr>
          <p:cNvCxnSpPr>
            <a:stCxn id="49" idx="3"/>
            <a:endCxn id="56" idx="1"/>
          </p:cNvCxnSpPr>
          <p:nvPr/>
        </p:nvCxnSpPr>
        <p:spPr>
          <a:xfrm>
            <a:off x="1764167" y="5070549"/>
            <a:ext cx="57847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5F696F8B-EE4D-4ECC-F1B0-8732B1D4AB2B}"/>
              </a:ext>
            </a:extLst>
          </p:cNvPr>
          <p:cNvCxnSpPr>
            <a:stCxn id="56" idx="3"/>
            <a:endCxn id="55" idx="1"/>
          </p:cNvCxnSpPr>
          <p:nvPr/>
        </p:nvCxnSpPr>
        <p:spPr>
          <a:xfrm>
            <a:off x="4415346" y="5070549"/>
            <a:ext cx="49819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>
            <a:extLst>
              <a:ext uri="{FF2B5EF4-FFF2-40B4-BE49-F238E27FC236}">
                <a16:creationId xmlns:a16="http://schemas.microsoft.com/office/drawing/2014/main" id="{5490A3F0-F9CE-709C-00D3-501BEB27869A}"/>
              </a:ext>
            </a:extLst>
          </p:cNvPr>
          <p:cNvCxnSpPr>
            <a:stCxn id="55" idx="3"/>
            <a:endCxn id="57" idx="1"/>
          </p:cNvCxnSpPr>
          <p:nvPr/>
        </p:nvCxnSpPr>
        <p:spPr>
          <a:xfrm>
            <a:off x="6067766" y="5070549"/>
            <a:ext cx="56163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Rectangle 65">
            <a:extLst>
              <a:ext uri="{FF2B5EF4-FFF2-40B4-BE49-F238E27FC236}">
                <a16:creationId xmlns:a16="http://schemas.microsoft.com/office/drawing/2014/main" id="{D668B498-E070-DA5C-A52C-0CD1414F03F4}"/>
              </a:ext>
            </a:extLst>
          </p:cNvPr>
          <p:cNvSpPr/>
          <p:nvPr/>
        </p:nvSpPr>
        <p:spPr>
          <a:xfrm>
            <a:off x="4913544" y="4107529"/>
            <a:ext cx="1154225" cy="464344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o-RO" sz="1138" dirty="0"/>
              <a:t>Director Centru</a:t>
            </a:r>
          </a:p>
        </p:txBody>
      </p:sp>
      <p:cxnSp>
        <p:nvCxnSpPr>
          <p:cNvPr id="69" name="Connector: Elbow 68">
            <a:extLst>
              <a:ext uri="{FF2B5EF4-FFF2-40B4-BE49-F238E27FC236}">
                <a16:creationId xmlns:a16="http://schemas.microsoft.com/office/drawing/2014/main" id="{4B37C9BB-5796-35AA-2821-688996D2F3BF}"/>
              </a:ext>
            </a:extLst>
          </p:cNvPr>
          <p:cNvCxnSpPr>
            <a:stCxn id="57" idx="0"/>
            <a:endCxn id="66" idx="3"/>
          </p:cNvCxnSpPr>
          <p:nvPr/>
        </p:nvCxnSpPr>
        <p:spPr>
          <a:xfrm rot="16200000" flipV="1">
            <a:off x="6734569" y="3672900"/>
            <a:ext cx="498677" cy="1832284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Oval 69">
            <a:extLst>
              <a:ext uri="{FF2B5EF4-FFF2-40B4-BE49-F238E27FC236}">
                <a16:creationId xmlns:a16="http://schemas.microsoft.com/office/drawing/2014/main" id="{D6DB0745-ACBD-202A-77C5-14F12E14662C}"/>
              </a:ext>
            </a:extLst>
          </p:cNvPr>
          <p:cNvSpPr/>
          <p:nvPr/>
        </p:nvSpPr>
        <p:spPr>
          <a:xfrm>
            <a:off x="6278960" y="4175519"/>
            <a:ext cx="1482753" cy="319750"/>
          </a:xfrm>
          <a:prstGeom prst="ellipse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o-RO" sz="1138" dirty="0">
                <a:solidFill>
                  <a:schemeClr val="tx1"/>
                </a:solidFill>
              </a:rPr>
              <a:t>Completări </a:t>
            </a:r>
          </a:p>
          <a:p>
            <a:pPr algn="ctr"/>
            <a:r>
              <a:rPr lang="ro-RO" sz="975" dirty="0">
                <a:solidFill>
                  <a:schemeClr val="tx1"/>
                </a:solidFill>
              </a:rPr>
              <a:t>(dacă este cazul) </a:t>
            </a:r>
          </a:p>
        </p:txBody>
      </p:sp>
      <p:cxnSp>
        <p:nvCxnSpPr>
          <p:cNvPr id="73" name="Straight Arrow Connector 72">
            <a:extLst>
              <a:ext uri="{FF2B5EF4-FFF2-40B4-BE49-F238E27FC236}">
                <a16:creationId xmlns:a16="http://schemas.microsoft.com/office/drawing/2014/main" id="{FA5403C4-5D95-19CD-FAC2-9067B6C66C84}"/>
              </a:ext>
            </a:extLst>
          </p:cNvPr>
          <p:cNvCxnSpPr>
            <a:stCxn id="66" idx="2"/>
            <a:endCxn id="55" idx="0"/>
          </p:cNvCxnSpPr>
          <p:nvPr/>
        </p:nvCxnSpPr>
        <p:spPr>
          <a:xfrm>
            <a:off x="5490654" y="4571874"/>
            <a:ext cx="0" cy="266506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Rectangle 75">
            <a:extLst>
              <a:ext uri="{FF2B5EF4-FFF2-40B4-BE49-F238E27FC236}">
                <a16:creationId xmlns:a16="http://schemas.microsoft.com/office/drawing/2014/main" id="{928915DF-E690-E64B-B6EB-3945D3615DDD}"/>
              </a:ext>
            </a:extLst>
          </p:cNvPr>
          <p:cNvSpPr/>
          <p:nvPr/>
        </p:nvSpPr>
        <p:spPr>
          <a:xfrm>
            <a:off x="7322940" y="5532090"/>
            <a:ext cx="1154225" cy="464344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o-RO" sz="1138" dirty="0"/>
              <a:t>Consiliul de Administrație</a:t>
            </a:r>
          </a:p>
        </p:txBody>
      </p:sp>
      <p:sp>
        <p:nvSpPr>
          <p:cNvPr id="77" name="Rectangle 76">
            <a:extLst>
              <a:ext uri="{FF2B5EF4-FFF2-40B4-BE49-F238E27FC236}">
                <a16:creationId xmlns:a16="http://schemas.microsoft.com/office/drawing/2014/main" id="{A2026EED-5680-0087-0BC9-0BB36A86321D}"/>
              </a:ext>
            </a:extLst>
          </p:cNvPr>
          <p:cNvSpPr/>
          <p:nvPr/>
        </p:nvSpPr>
        <p:spPr>
          <a:xfrm>
            <a:off x="3250365" y="5532090"/>
            <a:ext cx="1154225" cy="464344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o-RO" sz="1138" dirty="0"/>
              <a:t>Senat</a:t>
            </a:r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7AEE0AB0-487E-F005-22BF-D6EC8ADAED5B}"/>
              </a:ext>
            </a:extLst>
          </p:cNvPr>
          <p:cNvSpPr/>
          <p:nvPr/>
        </p:nvSpPr>
        <p:spPr>
          <a:xfrm>
            <a:off x="4972601" y="5532090"/>
            <a:ext cx="1863453" cy="464344"/>
          </a:xfrm>
          <a:prstGeom prst="rect">
            <a:avLst/>
          </a:prstGeom>
          <a:solidFill>
            <a:srgbClr val="AD5AC4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o-RO" sz="1138" dirty="0"/>
              <a:t>Avizează  Cererea de înființare a Centrului</a:t>
            </a:r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38E28471-22C9-C696-E920-A331C90902DB}"/>
              </a:ext>
            </a:extLst>
          </p:cNvPr>
          <p:cNvSpPr/>
          <p:nvPr/>
        </p:nvSpPr>
        <p:spPr>
          <a:xfrm>
            <a:off x="1145734" y="5526224"/>
            <a:ext cx="1536619" cy="464344"/>
          </a:xfrm>
          <a:prstGeom prst="rect">
            <a:avLst/>
          </a:prstGeom>
          <a:solidFill>
            <a:srgbClr val="AD5AC4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o-RO" sz="1138" dirty="0"/>
              <a:t>Aprobă Cererea de înființare a Centrului  </a:t>
            </a:r>
          </a:p>
        </p:txBody>
      </p:sp>
      <p:cxnSp>
        <p:nvCxnSpPr>
          <p:cNvPr id="81" name="Straight Arrow Connector 80">
            <a:extLst>
              <a:ext uri="{FF2B5EF4-FFF2-40B4-BE49-F238E27FC236}">
                <a16:creationId xmlns:a16="http://schemas.microsoft.com/office/drawing/2014/main" id="{40DDA599-AF72-9F65-5485-C605895A0D01}"/>
              </a:ext>
            </a:extLst>
          </p:cNvPr>
          <p:cNvCxnSpPr>
            <a:stCxn id="57" idx="2"/>
            <a:endCxn id="76" idx="0"/>
          </p:cNvCxnSpPr>
          <p:nvPr/>
        </p:nvCxnSpPr>
        <p:spPr>
          <a:xfrm>
            <a:off x="7900049" y="5302723"/>
            <a:ext cx="0" cy="22936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Arrow Connector 82">
            <a:extLst>
              <a:ext uri="{FF2B5EF4-FFF2-40B4-BE49-F238E27FC236}">
                <a16:creationId xmlns:a16="http://schemas.microsoft.com/office/drawing/2014/main" id="{DAD1AC6A-BE74-11CB-3DB8-D98FB7A59E58}"/>
              </a:ext>
            </a:extLst>
          </p:cNvPr>
          <p:cNvCxnSpPr>
            <a:stCxn id="76" idx="1"/>
            <a:endCxn id="78" idx="3"/>
          </p:cNvCxnSpPr>
          <p:nvPr/>
        </p:nvCxnSpPr>
        <p:spPr>
          <a:xfrm flipH="1">
            <a:off x="6836057" y="5764262"/>
            <a:ext cx="48688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>
            <a:extLst>
              <a:ext uri="{FF2B5EF4-FFF2-40B4-BE49-F238E27FC236}">
                <a16:creationId xmlns:a16="http://schemas.microsoft.com/office/drawing/2014/main" id="{5A147005-0797-4CCF-A127-DCB8F92A1E0B}"/>
              </a:ext>
            </a:extLst>
          </p:cNvPr>
          <p:cNvCxnSpPr>
            <a:stCxn id="78" idx="1"/>
            <a:endCxn id="77" idx="3"/>
          </p:cNvCxnSpPr>
          <p:nvPr/>
        </p:nvCxnSpPr>
        <p:spPr>
          <a:xfrm flipH="1">
            <a:off x="4404590" y="5764262"/>
            <a:ext cx="56801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Arrow Connector 86">
            <a:extLst>
              <a:ext uri="{FF2B5EF4-FFF2-40B4-BE49-F238E27FC236}">
                <a16:creationId xmlns:a16="http://schemas.microsoft.com/office/drawing/2014/main" id="{2D2AC5F9-7E22-3E33-61CE-980875946491}"/>
              </a:ext>
            </a:extLst>
          </p:cNvPr>
          <p:cNvCxnSpPr>
            <a:stCxn id="77" idx="1"/>
            <a:endCxn id="79" idx="3"/>
          </p:cNvCxnSpPr>
          <p:nvPr/>
        </p:nvCxnSpPr>
        <p:spPr>
          <a:xfrm flipH="1" flipV="1">
            <a:off x="2682352" y="5758399"/>
            <a:ext cx="568013" cy="586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Connector: Elbow 89">
            <a:extLst>
              <a:ext uri="{FF2B5EF4-FFF2-40B4-BE49-F238E27FC236}">
                <a16:creationId xmlns:a16="http://schemas.microsoft.com/office/drawing/2014/main" id="{8924A916-A3F3-A6A1-55F4-9DB92BA7D1D2}"/>
              </a:ext>
            </a:extLst>
          </p:cNvPr>
          <p:cNvCxnSpPr>
            <a:cxnSpLocks/>
            <a:stCxn id="79" idx="1"/>
            <a:endCxn id="66" idx="1"/>
          </p:cNvCxnSpPr>
          <p:nvPr/>
        </p:nvCxnSpPr>
        <p:spPr>
          <a:xfrm rot="10800000" flipH="1">
            <a:off x="1145731" y="4339703"/>
            <a:ext cx="3767810" cy="1418696"/>
          </a:xfrm>
          <a:prstGeom prst="bentConnector3">
            <a:avLst>
              <a:gd name="adj1" fmla="val -19231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23E4D305-13B6-C675-1320-40C23CE2458B}"/>
              </a:ext>
            </a:extLst>
          </p:cNvPr>
          <p:cNvCxnSpPr>
            <a:stCxn id="15" idx="2"/>
            <a:endCxn id="23" idx="0"/>
          </p:cNvCxnSpPr>
          <p:nvPr/>
        </p:nvCxnSpPr>
        <p:spPr>
          <a:xfrm flipH="1">
            <a:off x="7780012" y="1693818"/>
            <a:ext cx="1" cy="6664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26F78233-0632-BBEE-B28A-625E9BD173D0}"/>
              </a:ext>
            </a:extLst>
          </p:cNvPr>
          <p:cNvCxnSpPr>
            <a:stCxn id="23" idx="1"/>
            <a:endCxn id="29" idx="3"/>
          </p:cNvCxnSpPr>
          <p:nvPr/>
        </p:nvCxnSpPr>
        <p:spPr>
          <a:xfrm flipH="1" flipV="1">
            <a:off x="5680822" y="2583232"/>
            <a:ext cx="733287" cy="916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ctor: Elbow 21">
            <a:extLst>
              <a:ext uri="{FF2B5EF4-FFF2-40B4-BE49-F238E27FC236}">
                <a16:creationId xmlns:a16="http://schemas.microsoft.com/office/drawing/2014/main" id="{3BA1295F-EA29-54C7-B031-40806A012350}"/>
              </a:ext>
            </a:extLst>
          </p:cNvPr>
          <p:cNvCxnSpPr>
            <a:stCxn id="29" idx="0"/>
            <a:endCxn id="6" idx="2"/>
          </p:cNvCxnSpPr>
          <p:nvPr/>
        </p:nvCxnSpPr>
        <p:spPr>
          <a:xfrm rot="5400000" flipH="1" flipV="1">
            <a:off x="4815266" y="1193469"/>
            <a:ext cx="657243" cy="1657936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ctor: Elbow 25">
            <a:extLst>
              <a:ext uri="{FF2B5EF4-FFF2-40B4-BE49-F238E27FC236}">
                <a16:creationId xmlns:a16="http://schemas.microsoft.com/office/drawing/2014/main" id="{EB767327-85DD-50E0-FDEC-638066EAE22B}"/>
              </a:ext>
            </a:extLst>
          </p:cNvPr>
          <p:cNvCxnSpPr>
            <a:stCxn id="23" idx="2"/>
          </p:cNvCxnSpPr>
          <p:nvPr/>
        </p:nvCxnSpPr>
        <p:spPr>
          <a:xfrm rot="5400000" flipH="1">
            <a:off x="3851223" y="-1104215"/>
            <a:ext cx="1130755" cy="6726818"/>
          </a:xfrm>
          <a:prstGeom prst="bentConnector4">
            <a:avLst>
              <a:gd name="adj1" fmla="val -16426"/>
              <a:gd name="adj2" fmla="val 100084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Oval 30">
            <a:extLst>
              <a:ext uri="{FF2B5EF4-FFF2-40B4-BE49-F238E27FC236}">
                <a16:creationId xmlns:a16="http://schemas.microsoft.com/office/drawing/2014/main" id="{10E89257-C620-585B-A0FF-A8CAE682E37E}"/>
              </a:ext>
            </a:extLst>
          </p:cNvPr>
          <p:cNvSpPr/>
          <p:nvPr/>
        </p:nvSpPr>
        <p:spPr>
          <a:xfrm>
            <a:off x="1172667" y="3065823"/>
            <a:ext cx="1482753" cy="319750"/>
          </a:xfrm>
          <a:prstGeom prst="ellipse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o-RO" sz="1138" dirty="0">
                <a:solidFill>
                  <a:schemeClr val="tx1"/>
                </a:solidFill>
              </a:rPr>
              <a:t>Respinge solicitarea</a:t>
            </a:r>
            <a:endParaRPr lang="ro-RO" sz="975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7455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351F284C-BACE-8432-C05E-3621BACB904C}"/>
              </a:ext>
            </a:extLst>
          </p:cNvPr>
          <p:cNvSpPr/>
          <p:nvPr/>
        </p:nvSpPr>
        <p:spPr>
          <a:xfrm>
            <a:off x="628991" y="1144941"/>
            <a:ext cx="1154225" cy="464344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o-RO" sz="1138" dirty="0"/>
              <a:t>Director Centru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E882DF8-5640-855B-7DC9-B009AD6D60D1}"/>
              </a:ext>
            </a:extLst>
          </p:cNvPr>
          <p:cNvSpPr/>
          <p:nvPr/>
        </p:nvSpPr>
        <p:spPr>
          <a:xfrm>
            <a:off x="5395744" y="1144941"/>
            <a:ext cx="1154225" cy="464344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o-RO" sz="1138" dirty="0"/>
              <a:t>Secretariatul Facultății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6FD9533-417E-B0B5-E6D4-84CF3FEE81F8}"/>
              </a:ext>
            </a:extLst>
          </p:cNvPr>
          <p:cNvSpPr/>
          <p:nvPr/>
        </p:nvSpPr>
        <p:spPr>
          <a:xfrm>
            <a:off x="2223576" y="1144941"/>
            <a:ext cx="2731804" cy="464344"/>
          </a:xfrm>
          <a:prstGeom prst="rect">
            <a:avLst/>
          </a:prstGeom>
          <a:solidFill>
            <a:srgbClr val="AD5AC4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o-RO" sz="1138" dirty="0"/>
              <a:t>Elaborează Raport de autoevaluare în vederea obținerii atestării interne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76E3FE20-6DEA-ED39-55A1-0870ACA00100}"/>
              </a:ext>
            </a:extLst>
          </p:cNvPr>
          <p:cNvCxnSpPr>
            <a:stCxn id="4" idx="3"/>
            <a:endCxn id="8" idx="1"/>
          </p:cNvCxnSpPr>
          <p:nvPr/>
        </p:nvCxnSpPr>
        <p:spPr>
          <a:xfrm>
            <a:off x="1783218" y="1377112"/>
            <a:ext cx="44036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20BE0D59-0923-8122-6D45-B4697BF6FE73}"/>
              </a:ext>
            </a:extLst>
          </p:cNvPr>
          <p:cNvCxnSpPr>
            <a:stCxn id="8" idx="3"/>
            <a:endCxn id="6" idx="1"/>
          </p:cNvCxnSpPr>
          <p:nvPr/>
        </p:nvCxnSpPr>
        <p:spPr>
          <a:xfrm>
            <a:off x="4955383" y="1377112"/>
            <a:ext cx="44036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 49">
            <a:extLst>
              <a:ext uri="{FF2B5EF4-FFF2-40B4-BE49-F238E27FC236}">
                <a16:creationId xmlns:a16="http://schemas.microsoft.com/office/drawing/2014/main" id="{3826557B-32A6-71B8-A073-69D0530DA55A}"/>
              </a:ext>
            </a:extLst>
          </p:cNvPr>
          <p:cNvSpPr/>
          <p:nvPr/>
        </p:nvSpPr>
        <p:spPr>
          <a:xfrm>
            <a:off x="332014" y="786734"/>
            <a:ext cx="9241972" cy="106150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 sz="1463"/>
          </a:p>
        </p:txBody>
      </p:sp>
      <p:sp>
        <p:nvSpPr>
          <p:cNvPr id="51" name="TextBox 1">
            <a:extLst>
              <a:ext uri="{FF2B5EF4-FFF2-40B4-BE49-F238E27FC236}">
                <a16:creationId xmlns:a16="http://schemas.microsoft.com/office/drawing/2014/main" id="{833AA9BF-76F5-EFF7-7F2D-DBB5CDF904CB}"/>
              </a:ext>
            </a:extLst>
          </p:cNvPr>
          <p:cNvSpPr txBox="1"/>
          <p:nvPr/>
        </p:nvSpPr>
        <p:spPr>
          <a:xfrm>
            <a:off x="8056057" y="408957"/>
            <a:ext cx="1657427" cy="2174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o-RO" sz="813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Anexa 1 - PO – </a:t>
            </a:r>
            <a:r>
              <a:rPr lang="ro-RO" sz="813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CCȘ</a:t>
            </a:r>
            <a:r>
              <a:rPr lang="ro-RO" sz="813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03 </a:t>
            </a:r>
          </a:p>
        </p:txBody>
      </p:sp>
      <p:sp>
        <p:nvSpPr>
          <p:cNvPr id="52" name="TextBox 1">
            <a:extLst>
              <a:ext uri="{FF2B5EF4-FFF2-40B4-BE49-F238E27FC236}">
                <a16:creationId xmlns:a16="http://schemas.microsoft.com/office/drawing/2014/main" id="{1D2FDF38-05CC-3E1F-BBE3-E580EE5F1223}"/>
              </a:ext>
            </a:extLst>
          </p:cNvPr>
          <p:cNvSpPr txBox="1"/>
          <p:nvPr/>
        </p:nvSpPr>
        <p:spPr>
          <a:xfrm>
            <a:off x="595515" y="860948"/>
            <a:ext cx="734719" cy="2174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o-RO" sz="813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ETAPA III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A3FEEB24-AF51-A0A0-D441-50A038B15048}"/>
              </a:ext>
            </a:extLst>
          </p:cNvPr>
          <p:cNvSpPr/>
          <p:nvPr/>
        </p:nvSpPr>
        <p:spPr>
          <a:xfrm>
            <a:off x="332014" y="2199663"/>
            <a:ext cx="9241972" cy="389334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 sz="1463"/>
          </a:p>
        </p:txBody>
      </p:sp>
      <p:sp>
        <p:nvSpPr>
          <p:cNvPr id="54" name="TextBox 1">
            <a:extLst>
              <a:ext uri="{FF2B5EF4-FFF2-40B4-BE49-F238E27FC236}">
                <a16:creationId xmlns:a16="http://schemas.microsoft.com/office/drawing/2014/main" id="{24AF69BE-01F2-2675-20AC-DFBCE145F522}"/>
              </a:ext>
            </a:extLst>
          </p:cNvPr>
          <p:cNvSpPr txBox="1"/>
          <p:nvPr/>
        </p:nvSpPr>
        <p:spPr>
          <a:xfrm>
            <a:off x="595515" y="2338585"/>
            <a:ext cx="701245" cy="2174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o-RO" sz="813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ETAPA IV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2BFAED2-9EEC-5FC5-3943-913F9FDDB5A8}"/>
              </a:ext>
            </a:extLst>
          </p:cNvPr>
          <p:cNvSpPr/>
          <p:nvPr/>
        </p:nvSpPr>
        <p:spPr>
          <a:xfrm>
            <a:off x="595514" y="3099832"/>
            <a:ext cx="1286100" cy="464344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o-RO" sz="1138" dirty="0"/>
              <a:t>Decan / Prorector</a:t>
            </a:r>
          </a:p>
          <a:p>
            <a:pPr algn="ctr"/>
            <a:r>
              <a:rPr lang="ro-RO" sz="1138" dirty="0"/>
              <a:t>(după caz)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48D26C13-38E4-BC30-13A2-7F935ADBD005}"/>
              </a:ext>
            </a:extLst>
          </p:cNvPr>
          <p:cNvCxnSpPr/>
          <p:nvPr/>
        </p:nvCxnSpPr>
        <p:spPr>
          <a:xfrm>
            <a:off x="1877042" y="3332004"/>
            <a:ext cx="44036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>
            <a:extLst>
              <a:ext uri="{FF2B5EF4-FFF2-40B4-BE49-F238E27FC236}">
                <a16:creationId xmlns:a16="http://schemas.microsoft.com/office/drawing/2014/main" id="{9B31CD38-89EA-5DF5-D7EB-DDC5A51F00FA}"/>
              </a:ext>
            </a:extLst>
          </p:cNvPr>
          <p:cNvSpPr/>
          <p:nvPr/>
        </p:nvSpPr>
        <p:spPr>
          <a:xfrm>
            <a:off x="2317400" y="3099832"/>
            <a:ext cx="2731804" cy="464344"/>
          </a:xfrm>
          <a:prstGeom prst="rect">
            <a:avLst/>
          </a:prstGeom>
          <a:solidFill>
            <a:srgbClr val="AD5AC4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o-RO" sz="1138" dirty="0"/>
              <a:t>Desemnează Comisia de evaluare în vederea atestării interne a centrului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117D4E9-ED90-582F-54FF-B5399C24D7B8}"/>
              </a:ext>
            </a:extLst>
          </p:cNvPr>
          <p:cNvSpPr/>
          <p:nvPr/>
        </p:nvSpPr>
        <p:spPr>
          <a:xfrm>
            <a:off x="5484989" y="3092302"/>
            <a:ext cx="1286100" cy="464344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o-RO" sz="1138" dirty="0"/>
              <a:t>Comisia de evaluare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0277DBBA-417C-D4FB-654C-80E4F8AE01A6}"/>
              </a:ext>
            </a:extLst>
          </p:cNvPr>
          <p:cNvCxnSpPr/>
          <p:nvPr/>
        </p:nvCxnSpPr>
        <p:spPr>
          <a:xfrm>
            <a:off x="5049206" y="3332422"/>
            <a:ext cx="44036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>
            <a:extLst>
              <a:ext uri="{FF2B5EF4-FFF2-40B4-BE49-F238E27FC236}">
                <a16:creationId xmlns:a16="http://schemas.microsoft.com/office/drawing/2014/main" id="{0EEB5F03-7F62-CAB1-5634-550DBABE58AE}"/>
              </a:ext>
            </a:extLst>
          </p:cNvPr>
          <p:cNvSpPr/>
          <p:nvPr/>
        </p:nvSpPr>
        <p:spPr>
          <a:xfrm>
            <a:off x="7225413" y="2904708"/>
            <a:ext cx="2200361" cy="854596"/>
          </a:xfrm>
          <a:prstGeom prst="rect">
            <a:avLst/>
          </a:prstGeom>
          <a:solidFill>
            <a:srgbClr val="AD5AC4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o-RO" sz="1138" dirty="0"/>
              <a:t>Analizează Raportul de autoevaluare în vederea obținerii atestării interne și emite </a:t>
            </a:r>
            <a:r>
              <a:rPr lang="it-IT" sz="1138" dirty="0"/>
              <a:t>un Proces Verbal de avizare/respingere motivată (după caz)</a:t>
            </a:r>
            <a:endParaRPr lang="ro-RO" sz="1138" dirty="0"/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C398ED96-67D1-DB29-CBB0-813035243D9B}"/>
              </a:ext>
            </a:extLst>
          </p:cNvPr>
          <p:cNvCxnSpPr/>
          <p:nvPr/>
        </p:nvCxnSpPr>
        <p:spPr>
          <a:xfrm>
            <a:off x="6771091" y="3316557"/>
            <a:ext cx="44036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>
            <a:extLst>
              <a:ext uri="{FF2B5EF4-FFF2-40B4-BE49-F238E27FC236}">
                <a16:creationId xmlns:a16="http://schemas.microsoft.com/office/drawing/2014/main" id="{7ADB548F-DCB4-F6A5-D300-7D3C2CCDCBE7}"/>
              </a:ext>
            </a:extLst>
          </p:cNvPr>
          <p:cNvSpPr/>
          <p:nvPr/>
        </p:nvSpPr>
        <p:spPr>
          <a:xfrm>
            <a:off x="7730544" y="4571017"/>
            <a:ext cx="1154225" cy="464344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o-RO" sz="1138" dirty="0"/>
              <a:t>Director Centru</a:t>
            </a: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5923CDB0-E445-8D75-3AD2-E63652754C0E}"/>
              </a:ext>
            </a:extLst>
          </p:cNvPr>
          <p:cNvCxnSpPr>
            <a:stCxn id="17" idx="2"/>
            <a:endCxn id="21" idx="0"/>
          </p:cNvCxnSpPr>
          <p:nvPr/>
        </p:nvCxnSpPr>
        <p:spPr>
          <a:xfrm flipH="1">
            <a:off x="8307657" y="3759303"/>
            <a:ext cx="17939" cy="81171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>
            <a:extLst>
              <a:ext uri="{FF2B5EF4-FFF2-40B4-BE49-F238E27FC236}">
                <a16:creationId xmlns:a16="http://schemas.microsoft.com/office/drawing/2014/main" id="{78B3C7FD-A16E-30D8-883D-7F221B4101E3}"/>
              </a:ext>
            </a:extLst>
          </p:cNvPr>
          <p:cNvSpPr/>
          <p:nvPr/>
        </p:nvSpPr>
        <p:spPr>
          <a:xfrm>
            <a:off x="4073979" y="3866438"/>
            <a:ext cx="3079451" cy="844336"/>
          </a:xfrm>
          <a:prstGeom prst="rect">
            <a:avLst/>
          </a:prstGeom>
          <a:solidFill>
            <a:srgbClr val="AD5AC4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o-RO" sz="1138" dirty="0"/>
              <a:t>Informarea directorului Centrului pentru Cercetare Științifică prin înaintarea Procesului Verbal</a:t>
            </a:r>
            <a:r>
              <a:rPr lang="it-IT" sz="1138" dirty="0"/>
              <a:t> de avizare/respingere</a:t>
            </a:r>
            <a:r>
              <a:rPr lang="ro-RO" sz="1138" dirty="0"/>
              <a:t> a Raportului de autoevaluare însoțit de documentația de aferentă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AB6AD92A-73A2-8D2D-AF20-D9AEE6096E09}"/>
              </a:ext>
            </a:extLst>
          </p:cNvPr>
          <p:cNvSpPr/>
          <p:nvPr/>
        </p:nvSpPr>
        <p:spPr>
          <a:xfrm>
            <a:off x="4073978" y="5035363"/>
            <a:ext cx="3079450" cy="702506"/>
          </a:xfrm>
          <a:prstGeom prst="rect">
            <a:avLst/>
          </a:prstGeom>
          <a:solidFill>
            <a:srgbClr val="AD5AC4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o-RO" sz="1138" dirty="0"/>
              <a:t>Transmite spre avizare Consiliului de Administrație Procesul Verbal</a:t>
            </a:r>
            <a:r>
              <a:rPr lang="it-IT" sz="1138" dirty="0"/>
              <a:t> de avizare</a:t>
            </a:r>
            <a:r>
              <a:rPr lang="ro-RO" sz="1138" dirty="0"/>
              <a:t> a Raportului de autoevaluare însoțit de documentația de aferentă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16FBAD44-F053-4346-4C39-86254A1DFC19}"/>
              </a:ext>
            </a:extLst>
          </p:cNvPr>
          <p:cNvSpPr/>
          <p:nvPr/>
        </p:nvSpPr>
        <p:spPr>
          <a:xfrm>
            <a:off x="557494" y="5035361"/>
            <a:ext cx="3079450" cy="702506"/>
          </a:xfrm>
          <a:prstGeom prst="rect">
            <a:avLst/>
          </a:prstGeom>
          <a:solidFill>
            <a:srgbClr val="AD5AC4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o-RO" sz="1138" dirty="0"/>
              <a:t>Transmite spre aprobarea Senatului UAB Procesul Verbal</a:t>
            </a:r>
            <a:r>
              <a:rPr lang="it-IT" sz="1138" dirty="0"/>
              <a:t> de avizare</a:t>
            </a:r>
            <a:r>
              <a:rPr lang="ro-RO" sz="1138" dirty="0"/>
              <a:t> a Raportului de autoevaluare însoțit de documentația de aferentă</a:t>
            </a:r>
          </a:p>
        </p:txBody>
      </p:sp>
      <p:cxnSp>
        <p:nvCxnSpPr>
          <p:cNvPr id="37" name="Connector: Elbow 36">
            <a:extLst>
              <a:ext uri="{FF2B5EF4-FFF2-40B4-BE49-F238E27FC236}">
                <a16:creationId xmlns:a16="http://schemas.microsoft.com/office/drawing/2014/main" id="{80B0D502-C144-638A-3D70-C8CA58E6E722}"/>
              </a:ext>
            </a:extLst>
          </p:cNvPr>
          <p:cNvCxnSpPr>
            <a:cxnSpLocks/>
            <a:stCxn id="21" idx="1"/>
            <a:endCxn id="30" idx="3"/>
          </p:cNvCxnSpPr>
          <p:nvPr/>
        </p:nvCxnSpPr>
        <p:spPr>
          <a:xfrm rot="10800000">
            <a:off x="7153429" y="4288602"/>
            <a:ext cx="577115" cy="514586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ctor: Elbow 38">
            <a:extLst>
              <a:ext uri="{FF2B5EF4-FFF2-40B4-BE49-F238E27FC236}">
                <a16:creationId xmlns:a16="http://schemas.microsoft.com/office/drawing/2014/main" id="{2A3104BF-E3FC-9A02-7A80-2E1749772DEF}"/>
              </a:ext>
            </a:extLst>
          </p:cNvPr>
          <p:cNvCxnSpPr>
            <a:stCxn id="21" idx="1"/>
            <a:endCxn id="32" idx="3"/>
          </p:cNvCxnSpPr>
          <p:nvPr/>
        </p:nvCxnSpPr>
        <p:spPr>
          <a:xfrm rot="10800000" flipV="1">
            <a:off x="7153429" y="4803190"/>
            <a:ext cx="577115" cy="583425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EDF555D4-F1E2-0A09-55B8-FB7C5949DF9F}"/>
              </a:ext>
            </a:extLst>
          </p:cNvPr>
          <p:cNvCxnSpPr>
            <a:stCxn id="32" idx="1"/>
            <a:endCxn id="35" idx="3"/>
          </p:cNvCxnSpPr>
          <p:nvPr/>
        </p:nvCxnSpPr>
        <p:spPr>
          <a:xfrm flipH="1">
            <a:off x="3636943" y="5386613"/>
            <a:ext cx="43703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D86C59ED-2B51-A3E4-E004-A6E88CA6394B}"/>
              </a:ext>
            </a:extLst>
          </p:cNvPr>
          <p:cNvCxnSpPr/>
          <p:nvPr/>
        </p:nvCxnSpPr>
        <p:spPr>
          <a:xfrm flipV="1">
            <a:off x="962873" y="3564178"/>
            <a:ext cx="0" cy="147118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Rectangle 45">
            <a:extLst>
              <a:ext uri="{FF2B5EF4-FFF2-40B4-BE49-F238E27FC236}">
                <a16:creationId xmlns:a16="http://schemas.microsoft.com/office/drawing/2014/main" id="{75DC4524-7107-83FC-D954-3A573FD7378A}"/>
              </a:ext>
            </a:extLst>
          </p:cNvPr>
          <p:cNvSpPr/>
          <p:nvPr/>
        </p:nvSpPr>
        <p:spPr>
          <a:xfrm>
            <a:off x="2317400" y="2393444"/>
            <a:ext cx="2731804" cy="580353"/>
          </a:xfrm>
          <a:prstGeom prst="rect">
            <a:avLst/>
          </a:prstGeom>
          <a:solidFill>
            <a:srgbClr val="AD5AC4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o-RO" sz="1138" dirty="0"/>
              <a:t>Emite Certificatul de atestare internă a centrului de cercetare după aprobarea Senatului UAB</a:t>
            </a:r>
          </a:p>
        </p:txBody>
      </p:sp>
      <p:cxnSp>
        <p:nvCxnSpPr>
          <p:cNvPr id="5" name="Connector: Elbow 4">
            <a:extLst>
              <a:ext uri="{FF2B5EF4-FFF2-40B4-BE49-F238E27FC236}">
                <a16:creationId xmlns:a16="http://schemas.microsoft.com/office/drawing/2014/main" id="{C8F85F87-DD6D-6956-6006-3A1C93783392}"/>
              </a:ext>
            </a:extLst>
          </p:cNvPr>
          <p:cNvCxnSpPr>
            <a:stCxn id="3" idx="0"/>
            <a:endCxn id="46" idx="1"/>
          </p:cNvCxnSpPr>
          <p:nvPr/>
        </p:nvCxnSpPr>
        <p:spPr>
          <a:xfrm rot="5400000" flipH="1" flipV="1">
            <a:off x="1569878" y="2352311"/>
            <a:ext cx="416214" cy="1078835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107354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351F284C-BACE-8432-C05E-3621BACB904C}"/>
              </a:ext>
            </a:extLst>
          </p:cNvPr>
          <p:cNvSpPr/>
          <p:nvPr/>
        </p:nvSpPr>
        <p:spPr>
          <a:xfrm>
            <a:off x="340690" y="1693932"/>
            <a:ext cx="1154225" cy="464344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o-RO" sz="1138" dirty="0"/>
              <a:t>Director Centru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6FD9533-417E-B0B5-E6D4-84CF3FEE81F8}"/>
              </a:ext>
            </a:extLst>
          </p:cNvPr>
          <p:cNvSpPr/>
          <p:nvPr/>
        </p:nvSpPr>
        <p:spPr>
          <a:xfrm>
            <a:off x="1935276" y="1693932"/>
            <a:ext cx="2731804" cy="464344"/>
          </a:xfrm>
          <a:prstGeom prst="rect">
            <a:avLst/>
          </a:prstGeom>
          <a:solidFill>
            <a:srgbClr val="AD5AC4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o-RO" sz="1138" dirty="0"/>
              <a:t>Elaborează Raport de autoevaluare anuală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76E3FE20-6DEA-ED39-55A1-0870ACA00100}"/>
              </a:ext>
            </a:extLst>
          </p:cNvPr>
          <p:cNvCxnSpPr>
            <a:stCxn id="4" idx="3"/>
            <a:endCxn id="8" idx="1"/>
          </p:cNvCxnSpPr>
          <p:nvPr/>
        </p:nvCxnSpPr>
        <p:spPr>
          <a:xfrm>
            <a:off x="1494917" y="1926104"/>
            <a:ext cx="44036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 49">
            <a:extLst>
              <a:ext uri="{FF2B5EF4-FFF2-40B4-BE49-F238E27FC236}">
                <a16:creationId xmlns:a16="http://schemas.microsoft.com/office/drawing/2014/main" id="{3826557B-32A6-71B8-A073-69D0530DA55A}"/>
              </a:ext>
            </a:extLst>
          </p:cNvPr>
          <p:cNvSpPr/>
          <p:nvPr/>
        </p:nvSpPr>
        <p:spPr>
          <a:xfrm>
            <a:off x="215163" y="1139781"/>
            <a:ext cx="9475673" cy="398570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 sz="1463"/>
          </a:p>
        </p:txBody>
      </p:sp>
      <p:sp>
        <p:nvSpPr>
          <p:cNvPr id="51" name="TextBox 1">
            <a:extLst>
              <a:ext uri="{FF2B5EF4-FFF2-40B4-BE49-F238E27FC236}">
                <a16:creationId xmlns:a16="http://schemas.microsoft.com/office/drawing/2014/main" id="{833AA9BF-76F5-EFF7-7F2D-DBB5CDF904CB}"/>
              </a:ext>
            </a:extLst>
          </p:cNvPr>
          <p:cNvSpPr txBox="1"/>
          <p:nvPr/>
        </p:nvSpPr>
        <p:spPr>
          <a:xfrm>
            <a:off x="7839783" y="589813"/>
            <a:ext cx="1626241" cy="2174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o-RO" sz="813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Anexa 1 - PO – </a:t>
            </a:r>
            <a:r>
              <a:rPr lang="ro-RO" sz="813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CCȘ</a:t>
            </a:r>
            <a:r>
              <a:rPr lang="ro-RO" sz="813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03 </a:t>
            </a:r>
          </a:p>
        </p:txBody>
      </p:sp>
      <p:sp>
        <p:nvSpPr>
          <p:cNvPr id="52" name="TextBox 1">
            <a:extLst>
              <a:ext uri="{FF2B5EF4-FFF2-40B4-BE49-F238E27FC236}">
                <a16:creationId xmlns:a16="http://schemas.microsoft.com/office/drawing/2014/main" id="{1D2FDF38-05CC-3E1F-BBE3-E580EE5F1223}"/>
              </a:ext>
            </a:extLst>
          </p:cNvPr>
          <p:cNvSpPr txBox="1"/>
          <p:nvPr/>
        </p:nvSpPr>
        <p:spPr>
          <a:xfrm>
            <a:off x="473698" y="1314023"/>
            <a:ext cx="734719" cy="2174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o-RO" sz="813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ETAPA V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4647337-BC4F-02DC-C52F-CEEB013D6E41}"/>
              </a:ext>
            </a:extLst>
          </p:cNvPr>
          <p:cNvSpPr/>
          <p:nvPr/>
        </p:nvSpPr>
        <p:spPr>
          <a:xfrm>
            <a:off x="5098073" y="1693932"/>
            <a:ext cx="1286100" cy="464344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o-RO" sz="1138" dirty="0"/>
              <a:t>Director Departament / Decan (după caz)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0C6C719F-4036-DC66-3677-336D057849F9}"/>
              </a:ext>
            </a:extLst>
          </p:cNvPr>
          <p:cNvCxnSpPr>
            <a:stCxn id="8" idx="3"/>
            <a:endCxn id="7" idx="1"/>
          </p:cNvCxnSpPr>
          <p:nvPr/>
        </p:nvCxnSpPr>
        <p:spPr>
          <a:xfrm>
            <a:off x="4667081" y="1926104"/>
            <a:ext cx="43099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>
            <a:extLst>
              <a:ext uri="{FF2B5EF4-FFF2-40B4-BE49-F238E27FC236}">
                <a16:creationId xmlns:a16="http://schemas.microsoft.com/office/drawing/2014/main" id="{83032854-053B-7AAF-A9D7-370E05375B3A}"/>
              </a:ext>
            </a:extLst>
          </p:cNvPr>
          <p:cNvSpPr/>
          <p:nvPr/>
        </p:nvSpPr>
        <p:spPr>
          <a:xfrm>
            <a:off x="6796982" y="1580825"/>
            <a:ext cx="2731804" cy="690562"/>
          </a:xfrm>
          <a:prstGeom prst="rect">
            <a:avLst/>
          </a:prstGeom>
          <a:solidFill>
            <a:srgbClr val="AD5AC4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o-RO" sz="1138" dirty="0"/>
              <a:t>Analizează Raportul de autoevaluare anuală și emite </a:t>
            </a:r>
            <a:r>
              <a:rPr lang="it-IT" sz="1138" dirty="0"/>
              <a:t>un Proces Verbal de avizare/respingere motivată (după caz)</a:t>
            </a:r>
            <a:endParaRPr lang="ro-RO" sz="1138" dirty="0"/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4F6CB6B5-0B39-8D04-AC3C-C3EBB4CFE251}"/>
              </a:ext>
            </a:extLst>
          </p:cNvPr>
          <p:cNvCxnSpPr>
            <a:stCxn id="7" idx="3"/>
            <a:endCxn id="19" idx="1"/>
          </p:cNvCxnSpPr>
          <p:nvPr/>
        </p:nvCxnSpPr>
        <p:spPr>
          <a:xfrm>
            <a:off x="6384174" y="1926104"/>
            <a:ext cx="41281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>
            <a:extLst>
              <a:ext uri="{FF2B5EF4-FFF2-40B4-BE49-F238E27FC236}">
                <a16:creationId xmlns:a16="http://schemas.microsoft.com/office/drawing/2014/main" id="{5025BF85-F217-2B34-6C9B-A5A14BD76F57}"/>
              </a:ext>
            </a:extLst>
          </p:cNvPr>
          <p:cNvSpPr/>
          <p:nvPr/>
        </p:nvSpPr>
        <p:spPr>
          <a:xfrm>
            <a:off x="7585774" y="3325868"/>
            <a:ext cx="1154225" cy="464344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o-RO" sz="1138" dirty="0"/>
              <a:t>Director Centru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A42545D0-8B08-DEEE-450D-6A953CD28B19}"/>
              </a:ext>
            </a:extLst>
          </p:cNvPr>
          <p:cNvSpPr/>
          <p:nvPr/>
        </p:nvSpPr>
        <p:spPr>
          <a:xfrm>
            <a:off x="3929209" y="2621289"/>
            <a:ext cx="3079451" cy="844336"/>
          </a:xfrm>
          <a:prstGeom prst="rect">
            <a:avLst/>
          </a:prstGeom>
          <a:solidFill>
            <a:srgbClr val="AD5AC4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o-RO" sz="1138" dirty="0"/>
              <a:t>Informarea directorului Centrului pentru Cercetare Științifică prin înaintarea Procesului Verbal</a:t>
            </a:r>
            <a:r>
              <a:rPr lang="it-IT" sz="1138" dirty="0"/>
              <a:t> de avizare/respingere</a:t>
            </a:r>
            <a:r>
              <a:rPr lang="ro-RO" sz="1138" dirty="0"/>
              <a:t> a Raportului de autoevaluare anuală  însoțit de documentația de aferentă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46EA70B5-F4DF-E0DB-9642-B4E7E1AD3E7B}"/>
              </a:ext>
            </a:extLst>
          </p:cNvPr>
          <p:cNvSpPr/>
          <p:nvPr/>
        </p:nvSpPr>
        <p:spPr>
          <a:xfrm>
            <a:off x="3929208" y="3790213"/>
            <a:ext cx="3079450" cy="702506"/>
          </a:xfrm>
          <a:prstGeom prst="rect">
            <a:avLst/>
          </a:prstGeom>
          <a:solidFill>
            <a:srgbClr val="AD5AC4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o-RO" sz="1138" dirty="0"/>
              <a:t>Transmite spre avizare Consiliului de Administrație Procesul Verbal</a:t>
            </a:r>
            <a:r>
              <a:rPr lang="it-IT" sz="1138" dirty="0"/>
              <a:t> de avizare</a:t>
            </a:r>
            <a:r>
              <a:rPr lang="ro-RO" sz="1138" dirty="0"/>
              <a:t> a Raportului de autoevaluare anuală însoțit de documentația de aferentă</a:t>
            </a:r>
          </a:p>
        </p:txBody>
      </p:sp>
      <p:cxnSp>
        <p:nvCxnSpPr>
          <p:cNvPr id="29" name="Connector: Elbow 28">
            <a:extLst>
              <a:ext uri="{FF2B5EF4-FFF2-40B4-BE49-F238E27FC236}">
                <a16:creationId xmlns:a16="http://schemas.microsoft.com/office/drawing/2014/main" id="{8B5F547D-D821-C4B4-76F8-2F00715D4B6E}"/>
              </a:ext>
            </a:extLst>
          </p:cNvPr>
          <p:cNvCxnSpPr>
            <a:cxnSpLocks/>
            <a:stCxn id="26" idx="1"/>
            <a:endCxn id="27" idx="3"/>
          </p:cNvCxnSpPr>
          <p:nvPr/>
        </p:nvCxnSpPr>
        <p:spPr>
          <a:xfrm rot="10800000">
            <a:off x="7008659" y="3043453"/>
            <a:ext cx="577115" cy="514586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ctor: Elbow 30">
            <a:extLst>
              <a:ext uri="{FF2B5EF4-FFF2-40B4-BE49-F238E27FC236}">
                <a16:creationId xmlns:a16="http://schemas.microsoft.com/office/drawing/2014/main" id="{E63F78F9-8F8D-F28E-9179-099A2C93E035}"/>
              </a:ext>
            </a:extLst>
          </p:cNvPr>
          <p:cNvCxnSpPr>
            <a:stCxn id="26" idx="1"/>
            <a:endCxn id="28" idx="3"/>
          </p:cNvCxnSpPr>
          <p:nvPr/>
        </p:nvCxnSpPr>
        <p:spPr>
          <a:xfrm rot="10800000" flipV="1">
            <a:off x="7008659" y="3558041"/>
            <a:ext cx="577115" cy="583425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E6CA5098-F6A3-49EE-557B-4639DDC1372C}"/>
              </a:ext>
            </a:extLst>
          </p:cNvPr>
          <p:cNvCxnSpPr>
            <a:stCxn id="28" idx="1"/>
          </p:cNvCxnSpPr>
          <p:nvPr/>
        </p:nvCxnSpPr>
        <p:spPr>
          <a:xfrm flipH="1">
            <a:off x="3492174" y="4141464"/>
            <a:ext cx="43703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tangle 33">
            <a:extLst>
              <a:ext uri="{FF2B5EF4-FFF2-40B4-BE49-F238E27FC236}">
                <a16:creationId xmlns:a16="http://schemas.microsoft.com/office/drawing/2014/main" id="{77D686B3-72D6-B417-0072-5AC7E05F397C}"/>
              </a:ext>
            </a:extLst>
          </p:cNvPr>
          <p:cNvSpPr/>
          <p:nvPr/>
        </p:nvSpPr>
        <p:spPr>
          <a:xfrm>
            <a:off x="412724" y="3849751"/>
            <a:ext cx="3079450" cy="702506"/>
          </a:xfrm>
          <a:prstGeom prst="rect">
            <a:avLst/>
          </a:prstGeom>
          <a:solidFill>
            <a:srgbClr val="AD5AC4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o-RO" sz="1138" dirty="0"/>
              <a:t>Transmite spre aprobarea Senatului UAB Procesul Verbal</a:t>
            </a:r>
            <a:r>
              <a:rPr lang="it-IT" sz="1138" dirty="0"/>
              <a:t> de avizare</a:t>
            </a:r>
            <a:r>
              <a:rPr lang="ro-RO" sz="1138" dirty="0"/>
              <a:t> a Raportului de autoevaluare anuală însoțit de documentația de aferentă</a:t>
            </a:r>
          </a:p>
        </p:txBody>
      </p: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A6AE65BD-DEE8-60B0-EA52-6A4C859C2F35}"/>
              </a:ext>
            </a:extLst>
          </p:cNvPr>
          <p:cNvCxnSpPr>
            <a:stCxn id="19" idx="2"/>
            <a:endCxn id="26" idx="0"/>
          </p:cNvCxnSpPr>
          <p:nvPr/>
        </p:nvCxnSpPr>
        <p:spPr>
          <a:xfrm>
            <a:off x="8162884" y="2271387"/>
            <a:ext cx="0" cy="10544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503620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92</TotalTime>
  <Words>351</Words>
  <Application>Microsoft Office PowerPoint</Application>
  <PresentationFormat>A4 Paper (210x297 mm)</PresentationFormat>
  <Paragraphs>50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Office 2013 - 2022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Daniela Campean</dc:creator>
  <cp:lastModifiedBy>Daniela Campean</cp:lastModifiedBy>
  <cp:revision>8</cp:revision>
  <dcterms:created xsi:type="dcterms:W3CDTF">2022-10-14T07:09:22Z</dcterms:created>
  <dcterms:modified xsi:type="dcterms:W3CDTF">2024-10-01T11:37:04Z</dcterms:modified>
</cp:coreProperties>
</file>